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notesMasterIdLst>
    <p:notesMasterId r:id="rId14"/>
  </p:notesMasterIdLst>
  <p:sldSz cx="14630400" cy="8229600"/>
  <p:notesSz cx="8229600" cy="14630400"/>
  <p:embeddedFontLst>
    <p:embeddedFont>
      <p:font typeface="Roboto Slab"/>
      <p:regular r:id="rId19"/>
    </p:embeddedFont>
    <p:embeddedFont>
      <p:font typeface="Roboto Slab"/>
      <p:regular r:id="rId20"/>
    </p:embeddedFont>
    <p:embeddedFont>
      <p:font typeface="Roboto"/>
      <p:regular r:id="rId21"/>
    </p:embeddedFont>
    <p:embeddedFont>
      <p:font typeface="Roboto"/>
      <p:regular r:id="rId22"/>
    </p:embeddedFont>
    <p:embeddedFont>
      <p:font typeface="Roboto"/>
      <p:regular r:id="rId23"/>
    </p:embeddedFont>
    <p:embeddedFont>
      <p:font typeface="Roboto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9" Type="http://schemas.openxmlformats.org/officeDocument/2006/relationships/font" Target="fonts/font1.fntdata"/><Relationship Id="rId20" Type="http://schemas.openxmlformats.org/officeDocument/2006/relationships/font" Target="fonts/font2.fntdata"/><Relationship Id="rId21" Type="http://schemas.openxmlformats.org/officeDocument/2006/relationships/font" Target="fonts/font3.fntdata"/><Relationship Id="rId22" Type="http://schemas.openxmlformats.org/officeDocument/2006/relationships/font" Target="fonts/font4.fntdata"/><Relationship Id="rId23" Type="http://schemas.openxmlformats.org/officeDocument/2006/relationships/font" Target="fonts/font5.fntdata"/><Relationship Id="rId24" Type="http://schemas.openxmlformats.org/officeDocument/2006/relationships/font" Target="fonts/font6.fntdata"/></Relationships>
</file>

<file path=ppt/media/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1012-1.png>
</file>

<file path=ppt/media/image-1013-1.png>
</file>

<file path=ppt/media/image-11-1.png>
</file>

<file path=ppt/media/image-2-1.png>
</file>

<file path=ppt/media/image-2-2.png>
</file>

<file path=ppt/media/image-2-3.png>
</file>

<file path=ppt/media/image-2-4.png>
</file>

<file path=ppt/media/image-2-5.png>
</file>

<file path=ppt/media/image-2-6.png>
</file>

<file path=ppt/media/image-3-1.png>
</file>

<file path=ppt/media/image-4-1.png>
</file>

<file path=ppt/media/image-4-2.png>
</file>

<file path=ppt/media/image-4-3.png>
</file>

<file path=ppt/media/image-4-4.png>
</file>

<file path=ppt/media/image-5-1.png>
</file>

<file path=ppt/media/image-5-10.png>
</file>

<file path=ppt/media/image-5-11.png>
</file>

<file path=ppt/media/image-5-2.svg>
</file>

<file path=ppt/media/image-5-3.png>
</file>

<file path=ppt/media/image-5-4.svg>
</file>

<file path=ppt/media/image-5-5.png>
</file>

<file path=ppt/media/image-5-6.svg>
</file>

<file path=ppt/media/image-5-7.png>
</file>

<file path=ppt/media/image-5-8.svg>
</file>

<file path=ppt/media/image-5-9.png>
</file>

<file path=ppt/media/image-6-1.png>
</file>

<file path=ppt/media/image-6-2.svg>
</file>

<file path=ppt/media/image-6-3.png>
</file>

<file path=ppt/media/image-6-4.svg>
</file>

<file path=ppt/media/image-6-5.png>
</file>

<file path=ppt/media/image-6-6.png>
</file>

<file path=ppt/media/image-7-1.png>
</file>

<file path=ppt/media/image-7-2.png>
</file>

<file path=ppt/media/image-7-3.png>
</file>

<file path=ppt/media/image-7-4.png>
</file>

<file path=ppt/media/image-7-5.png>
</file>

<file path=ppt/media/image-7-6.png>
</file>

<file path=ppt/media/image-7-7.png>
</file>

<file path=ppt/media/image-7-8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2-1.png"/><Relationship Id="rId3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3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2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5" Type="http://schemas.openxmlformats.org/officeDocument/2006/relationships/image" Target="../media/image-2-5.png"/><Relationship Id="rId6" Type="http://schemas.openxmlformats.org/officeDocument/2006/relationships/image" Target="../media/image-2-6.png"/><Relationship Id="rId7" Type="http://schemas.openxmlformats.org/officeDocument/2006/relationships/slideLayout" Target="../slideLayouts/slideLayout3.xml"/><Relationship Id="rId8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svg"/><Relationship Id="rId3" Type="http://schemas.openxmlformats.org/officeDocument/2006/relationships/image" Target="../media/image-5-3.png"/><Relationship Id="rId4" Type="http://schemas.openxmlformats.org/officeDocument/2006/relationships/image" Target="../media/image-5-4.svg"/><Relationship Id="rId5" Type="http://schemas.openxmlformats.org/officeDocument/2006/relationships/image" Target="../media/image-5-5.png"/><Relationship Id="rId6" Type="http://schemas.openxmlformats.org/officeDocument/2006/relationships/image" Target="../media/image-5-6.svg"/><Relationship Id="rId7" Type="http://schemas.openxmlformats.org/officeDocument/2006/relationships/image" Target="../media/image-5-7.png"/><Relationship Id="rId8" Type="http://schemas.openxmlformats.org/officeDocument/2006/relationships/image" Target="../media/image-5-8.svg"/><Relationship Id="rId9" Type="http://schemas.openxmlformats.org/officeDocument/2006/relationships/image" Target="../media/image-5-9.png"/><Relationship Id="rId10" Type="http://schemas.openxmlformats.org/officeDocument/2006/relationships/image" Target="../media/image-5-10.png"/><Relationship Id="rId11" Type="http://schemas.openxmlformats.org/officeDocument/2006/relationships/image" Target="../media/image-5-11.png"/><Relationship Id="rId12" Type="http://schemas.openxmlformats.org/officeDocument/2006/relationships/slideLayout" Target="../slideLayouts/slideLayout6.xml"/><Relationship Id="rId1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svg"/><Relationship Id="rId3" Type="http://schemas.openxmlformats.org/officeDocument/2006/relationships/image" Target="../media/image-6-3.png"/><Relationship Id="rId4" Type="http://schemas.openxmlformats.org/officeDocument/2006/relationships/image" Target="../media/image-6-4.svg"/><Relationship Id="rId5" Type="http://schemas.openxmlformats.org/officeDocument/2006/relationships/image" Target="../media/image-6-5.png"/><Relationship Id="rId6" Type="http://schemas.openxmlformats.org/officeDocument/2006/relationships/image" Target="../media/image-6-6.png"/><Relationship Id="rId7" Type="http://schemas.openxmlformats.org/officeDocument/2006/relationships/slideLayout" Target="../slideLayouts/slideLayout7.xml"/><Relationship Id="rId8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image" Target="../media/image-7-6.png"/><Relationship Id="rId7" Type="http://schemas.openxmlformats.org/officeDocument/2006/relationships/image" Target="../media/image-7-7.png"/><Relationship Id="rId8" Type="http://schemas.openxmlformats.org/officeDocument/2006/relationships/image" Target="../media/image-7-8.png"/><Relationship Id="rId9" Type="http://schemas.openxmlformats.org/officeDocument/2006/relationships/slideLayout" Target="../slideLayouts/slideLayout8.xml"/><Relationship Id="rId10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63879"/>
            <a:ext cx="6847284" cy="8558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700"/>
              </a:lnSpc>
              <a:buNone/>
            </a:pPr>
            <a:r>
              <a:rPr lang="en-US" sz="53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Tesla RAG System</a:t>
            </a:r>
            <a:endParaRPr lang="en-US" sz="5350" dirty="0"/>
          </a:p>
        </p:txBody>
      </p:sp>
      <p:sp>
        <p:nvSpPr>
          <p:cNvPr id="3" name="Text 1"/>
          <p:cNvSpPr/>
          <p:nvPr/>
        </p:nvSpPr>
        <p:spPr>
          <a:xfrm>
            <a:off x="793790" y="3617357"/>
            <a:ext cx="13042821" cy="9922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900"/>
              </a:lnSpc>
              <a:buNone/>
            </a:pPr>
            <a:r>
              <a:rPr lang="en-US" sz="31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Retrieval-Augmented Generation for Policy &amp; Product Knowledge Assistant</a:t>
            </a:r>
            <a:endParaRPr lang="en-US" sz="3100" dirty="0"/>
          </a:p>
        </p:txBody>
      </p:sp>
      <p:sp>
        <p:nvSpPr>
          <p:cNvPr id="4" name="Text 2"/>
          <p:cNvSpPr/>
          <p:nvPr/>
        </p:nvSpPr>
        <p:spPr>
          <a:xfrm>
            <a:off x="793790" y="4907280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Built with: FAISS, Sentence-Transformers, Groq LLM, Streamlit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93790" y="5448062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Author: Tamanna Yadav</a:t>
            </a:r>
            <a:endParaRPr lang="en-US" sz="15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92467"/>
            <a:ext cx="2530435" cy="316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2. Home Page</a:t>
            </a:r>
            <a:endParaRPr lang="en-US" sz="19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1295400"/>
            <a:ext cx="11086386" cy="6241613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0932" y="543758"/>
            <a:ext cx="6459498" cy="3521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3.Query -response along with source documents</a:t>
            </a:r>
            <a:endParaRPr lang="en-US" sz="22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0932" y="1251466"/>
            <a:ext cx="12396073" cy="6439733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86126"/>
            <a:ext cx="3969425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00"/>
              </a:lnSpc>
              <a:buNone/>
            </a:pPr>
            <a:r>
              <a:rPr lang="en-US" sz="3100" b="1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Conclusion</a:t>
            </a:r>
            <a:endParaRPr lang="en-US" sz="3100" dirty="0"/>
          </a:p>
        </p:txBody>
      </p:sp>
      <p:sp>
        <p:nvSpPr>
          <p:cNvPr id="3" name="Text 1"/>
          <p:cNvSpPr/>
          <p:nvPr/>
        </p:nvSpPr>
        <p:spPr>
          <a:xfrm>
            <a:off x="793790" y="1961555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Summary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2631281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✅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Built a complete RAG system for Tesla knowledge base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93790" y="3172063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✅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Hybrid SLM + LLM architecture for optimal performance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793790" y="3712845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✅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37% reduction in hallucination risk vs Base LLM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93790" y="4253627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✅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Interactive Streamlit frontend with authentication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93790" y="4794409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✅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Comprehensive evaluation framework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93790" y="5409605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Key Takeaway:</a:t>
            </a:r>
            <a:endParaRPr lang="en-US" sz="2300" dirty="0"/>
          </a:p>
        </p:txBody>
      </p:sp>
      <p:sp>
        <p:nvSpPr>
          <p:cNvPr id="10" name="Text 8"/>
          <p:cNvSpPr/>
          <p:nvPr/>
        </p:nvSpPr>
        <p:spPr>
          <a:xfrm>
            <a:off x="1091446" y="6302573"/>
            <a:ext cx="1274516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i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"Grounding matters. RAG ensures answers are traceable to actual Tesla documents, making it safer and more reliable for enterprise use."</a:t>
            </a:r>
            <a:endParaRPr lang="en-US" sz="1550" dirty="0"/>
          </a:p>
        </p:txBody>
      </p:sp>
      <p:sp>
        <p:nvSpPr>
          <p:cNvPr id="11" name="Shape 9"/>
          <p:cNvSpPr/>
          <p:nvPr/>
        </p:nvSpPr>
        <p:spPr>
          <a:xfrm>
            <a:off x="793790" y="6079331"/>
            <a:ext cx="22860" cy="764024"/>
          </a:xfrm>
          <a:prstGeom prst="rect">
            <a:avLst/>
          </a:prstGeom>
          <a:solidFill>
            <a:srgbClr val="3257B8"/>
          </a:solidFill>
          <a:ln/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3669" y="538758"/>
            <a:ext cx="5998369" cy="520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50"/>
              </a:lnSpc>
              <a:buNone/>
            </a:pPr>
            <a:r>
              <a:rPr lang="en-US" sz="32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System Architecture Overview</a:t>
            </a:r>
            <a:endParaRPr lang="en-US" sz="32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83669" y="1338620"/>
            <a:ext cx="2089190" cy="208919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83669" y="3602474"/>
            <a:ext cx="2081689" cy="260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Ingestion Layer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783669" y="3946446"/>
            <a:ext cx="4237911" cy="4900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3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PDF extraction using pdfplumber for precise text capture from Tesla documentation</a:t>
            </a:r>
            <a:endParaRPr lang="en-US" sz="13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6245" y="1338620"/>
            <a:ext cx="2089190" cy="208919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196245" y="3602474"/>
            <a:ext cx="2081689" cy="260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Preprocessing</a:t>
            </a:r>
            <a:endParaRPr lang="en-US" sz="1600" dirty="0"/>
          </a:p>
        </p:txBody>
      </p:sp>
      <p:sp>
        <p:nvSpPr>
          <p:cNvPr id="8" name="Text 4"/>
          <p:cNvSpPr/>
          <p:nvPr/>
        </p:nvSpPr>
        <p:spPr>
          <a:xfrm>
            <a:off x="5196245" y="3946446"/>
            <a:ext cx="4237911" cy="4900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3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Text cleaning and normalisation ensure consistent, high-quality input for embedding generation</a:t>
            </a:r>
            <a:endParaRPr lang="en-US" sz="13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8820" y="1338620"/>
            <a:ext cx="2089190" cy="208919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608820" y="3602474"/>
            <a:ext cx="2081689" cy="260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Chunking Strategy</a:t>
            </a:r>
            <a:endParaRPr lang="en-US" sz="1600" dirty="0"/>
          </a:p>
        </p:txBody>
      </p:sp>
      <p:sp>
        <p:nvSpPr>
          <p:cNvPr id="11" name="Text 6"/>
          <p:cNvSpPr/>
          <p:nvPr/>
        </p:nvSpPr>
        <p:spPr>
          <a:xfrm>
            <a:off x="9608820" y="3946446"/>
            <a:ext cx="4237911" cy="4900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3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Recursive splitter with 512 characters per chunk and 50-character overlap maintains context continuity</a:t>
            </a:r>
            <a:endParaRPr lang="en-US" sz="130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669" y="4593669"/>
            <a:ext cx="2089190" cy="208919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83669" y="6857524"/>
            <a:ext cx="2081689" cy="260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Embeddings</a:t>
            </a:r>
            <a:endParaRPr lang="en-US" sz="1600" dirty="0"/>
          </a:p>
        </p:txBody>
      </p:sp>
      <p:sp>
        <p:nvSpPr>
          <p:cNvPr id="14" name="Text 8"/>
          <p:cNvSpPr/>
          <p:nvPr/>
        </p:nvSpPr>
        <p:spPr>
          <a:xfrm>
            <a:off x="783669" y="7201495"/>
            <a:ext cx="4237911" cy="4900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3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all-MiniLM-L6-v2 generates 384-dimensional vectors for semantic similarity search</a:t>
            </a:r>
            <a:endParaRPr lang="en-US" sz="1300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6245" y="4593669"/>
            <a:ext cx="2089190" cy="2089190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5196245" y="6857524"/>
            <a:ext cx="2081689" cy="260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Vector Database</a:t>
            </a:r>
            <a:endParaRPr lang="en-US" sz="1600" dirty="0"/>
          </a:p>
        </p:txBody>
      </p:sp>
      <p:sp>
        <p:nvSpPr>
          <p:cNvPr id="17" name="Text 10"/>
          <p:cNvSpPr/>
          <p:nvPr/>
        </p:nvSpPr>
        <p:spPr>
          <a:xfrm>
            <a:off x="5196245" y="7201495"/>
            <a:ext cx="4237911" cy="4900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3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FAISS with cosine similarity enables lightning-fast retrieval from 615 indexed chunks</a:t>
            </a:r>
            <a:endParaRPr lang="en-US" sz="1300" dirty="0"/>
          </a:p>
        </p:txBody>
      </p:sp>
      <p:pic>
        <p:nvPicPr>
          <p:cNvPr id="18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08820" y="4593669"/>
            <a:ext cx="2089190" cy="2089190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9608820" y="6857524"/>
            <a:ext cx="2081689" cy="260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Generation Model</a:t>
            </a:r>
            <a:endParaRPr lang="en-US" sz="1600" dirty="0"/>
          </a:p>
        </p:txBody>
      </p:sp>
      <p:sp>
        <p:nvSpPr>
          <p:cNvPr id="20" name="Text 12"/>
          <p:cNvSpPr/>
          <p:nvPr/>
        </p:nvSpPr>
        <p:spPr>
          <a:xfrm>
            <a:off x="9608820" y="7201495"/>
            <a:ext cx="4237911" cy="4900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3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Groq Llama 3.3 70B Versatile produces high-quality, contextually grounded responses</a:t>
            </a:r>
            <a:endParaRPr lang="en-US" sz="13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09243"/>
            <a:ext cx="4305657" cy="527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50"/>
              </a:lnSpc>
              <a:buNone/>
            </a:pPr>
            <a:r>
              <a:rPr lang="en-US" sz="33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Architecture Diagram</a:t>
            </a:r>
            <a:endParaRPr lang="en-US" sz="33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1423035"/>
            <a:ext cx="11086386" cy="619720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57106"/>
            <a:ext cx="6798707" cy="558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50"/>
              </a:lnSpc>
              <a:buNone/>
            </a:pPr>
            <a:r>
              <a:rPr lang="en-US" sz="35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Hybrid Architecture: SLM + LLM</a:t>
            </a:r>
            <a:endParaRPr lang="en-US" sz="3500" dirty="0"/>
          </a:p>
        </p:txBody>
      </p:sp>
      <p:sp>
        <p:nvSpPr>
          <p:cNvPr id="3" name="Text 1"/>
          <p:cNvSpPr/>
          <p:nvPr/>
        </p:nvSpPr>
        <p:spPr>
          <a:xfrm>
            <a:off x="793790" y="1536740"/>
            <a:ext cx="13042821" cy="542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My system leverages a strategic hybrid approach that combines the speed of small language models with the reasoning power of large language models, optimising for both performance and quality.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2320766"/>
            <a:ext cx="2660333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Why Groq Llama 3.3 70B?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2840831"/>
            <a:ext cx="178594" cy="223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00" dirty="0">
                <a:solidFill>
                  <a:srgbClr val="15213F"/>
                </a:solidFill>
                <a:latin typeface="Roboto Slab Light" pitchFamily="34" charset="0"/>
                <a:ea typeface="Roboto Slab Light" pitchFamily="34" charset="-122"/>
                <a:cs typeface="Roboto Slab Light" pitchFamily="34" charset="-120"/>
              </a:rPr>
              <a:t>01</a:t>
            </a:r>
            <a:endParaRPr lang="en-US" sz="140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121581"/>
            <a:ext cx="6441043" cy="22860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793790" y="3256598"/>
            <a:ext cx="2232779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Fastest Inference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3632002"/>
            <a:ext cx="6441043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Hardware-optimised LPU architecture delivers industry-leading speed</a:t>
            </a:r>
            <a:endParaRPr lang="en-US" sz="1400" dirty="0"/>
          </a:p>
        </p:txBody>
      </p:sp>
      <p:sp>
        <p:nvSpPr>
          <p:cNvPr id="9" name="Text 6"/>
          <p:cNvSpPr/>
          <p:nvPr/>
        </p:nvSpPr>
        <p:spPr>
          <a:xfrm>
            <a:off x="7395567" y="2840831"/>
            <a:ext cx="178594" cy="223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00" dirty="0">
                <a:solidFill>
                  <a:srgbClr val="15213F"/>
                </a:solidFill>
                <a:latin typeface="Roboto Slab Light" pitchFamily="34" charset="0"/>
                <a:ea typeface="Roboto Slab Light" pitchFamily="34" charset="-122"/>
                <a:cs typeface="Roboto Slab Light" pitchFamily="34" charset="-120"/>
              </a:rPr>
              <a:t>02</a:t>
            </a:r>
            <a:endParaRPr lang="en-US" sz="1400" dirty="0"/>
          </a:p>
        </p:txBody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5567" y="3121581"/>
            <a:ext cx="6441043" cy="2286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7395567" y="3256598"/>
            <a:ext cx="2232779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Cost-Effective</a:t>
            </a:r>
            <a:endParaRPr lang="en-US" sz="1750" dirty="0"/>
          </a:p>
        </p:txBody>
      </p:sp>
      <p:sp>
        <p:nvSpPr>
          <p:cNvPr id="12" name="Text 8"/>
          <p:cNvSpPr/>
          <p:nvPr/>
        </p:nvSpPr>
        <p:spPr>
          <a:xfrm>
            <a:off x="7395567" y="3632002"/>
            <a:ext cx="6441043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Free tier enables development without budget constraints</a:t>
            </a:r>
            <a:endParaRPr lang="en-US" sz="1400" dirty="0"/>
          </a:p>
        </p:txBody>
      </p:sp>
      <p:sp>
        <p:nvSpPr>
          <p:cNvPr id="13" name="Text 9"/>
          <p:cNvSpPr/>
          <p:nvPr/>
        </p:nvSpPr>
        <p:spPr>
          <a:xfrm>
            <a:off x="793790" y="4198144"/>
            <a:ext cx="178594" cy="223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00" dirty="0">
                <a:solidFill>
                  <a:srgbClr val="15213F"/>
                </a:solidFill>
                <a:latin typeface="Roboto Slab Light" pitchFamily="34" charset="0"/>
                <a:ea typeface="Roboto Slab Light" pitchFamily="34" charset="-122"/>
                <a:cs typeface="Roboto Slab Light" pitchFamily="34" charset="-120"/>
              </a:rPr>
              <a:t>03</a:t>
            </a:r>
            <a:endParaRPr lang="en-US" sz="1400" dirty="0"/>
          </a:p>
        </p:txBody>
      </p:sp>
      <p:pic>
        <p:nvPicPr>
          <p:cNvPr id="14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461034"/>
            <a:ext cx="6441043" cy="22860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793790" y="4613910"/>
            <a:ext cx="2232779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70B Parameters</a:t>
            </a:r>
            <a:endParaRPr lang="en-US" sz="1750" dirty="0"/>
          </a:p>
        </p:txBody>
      </p:sp>
      <p:sp>
        <p:nvSpPr>
          <p:cNvPr id="16" name="Text 11"/>
          <p:cNvSpPr/>
          <p:nvPr/>
        </p:nvSpPr>
        <p:spPr>
          <a:xfrm>
            <a:off x="793790" y="4989314"/>
            <a:ext cx="6441043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Excellent reasoning and instruction-following capabilities</a:t>
            </a:r>
            <a:endParaRPr lang="en-US" sz="1400" dirty="0"/>
          </a:p>
        </p:txBody>
      </p:sp>
      <p:sp>
        <p:nvSpPr>
          <p:cNvPr id="17" name="Text 12"/>
          <p:cNvSpPr/>
          <p:nvPr/>
        </p:nvSpPr>
        <p:spPr>
          <a:xfrm>
            <a:off x="7395567" y="4198144"/>
            <a:ext cx="178594" cy="223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00" dirty="0">
                <a:solidFill>
                  <a:srgbClr val="15213F"/>
                </a:solidFill>
                <a:latin typeface="Roboto Slab Light" pitchFamily="34" charset="0"/>
                <a:ea typeface="Roboto Slab Light" pitchFamily="34" charset="-122"/>
                <a:cs typeface="Roboto Slab Light" pitchFamily="34" charset="-120"/>
              </a:rPr>
              <a:t>04</a:t>
            </a:r>
            <a:endParaRPr lang="en-US" sz="1400" dirty="0"/>
          </a:p>
        </p:txBody>
      </p:sp>
      <p:pic>
        <p:nvPicPr>
          <p:cNvPr id="1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95567" y="4461034"/>
            <a:ext cx="6441043" cy="22860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7395567" y="4613910"/>
            <a:ext cx="2232779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Extended Context</a:t>
            </a:r>
            <a:endParaRPr lang="en-US" sz="1750" dirty="0"/>
          </a:p>
        </p:txBody>
      </p:sp>
      <p:sp>
        <p:nvSpPr>
          <p:cNvPr id="20" name="Text 14"/>
          <p:cNvSpPr/>
          <p:nvPr/>
        </p:nvSpPr>
        <p:spPr>
          <a:xfrm>
            <a:off x="7395567" y="4989314"/>
            <a:ext cx="6441043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Large context window handles multiple retrieved chunks effectively</a:t>
            </a:r>
            <a:endParaRPr lang="en-US" sz="1400" dirty="0"/>
          </a:p>
        </p:txBody>
      </p:sp>
      <p:sp>
        <p:nvSpPr>
          <p:cNvPr id="21" name="Shape 15"/>
          <p:cNvSpPr/>
          <p:nvPr/>
        </p:nvSpPr>
        <p:spPr>
          <a:xfrm>
            <a:off x="793790" y="5539859"/>
            <a:ext cx="13042821" cy="1996916"/>
          </a:xfrm>
          <a:prstGeom prst="roundRect">
            <a:avLst>
              <a:gd name="adj" fmla="val 1342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22" name="Shape 16"/>
          <p:cNvSpPr/>
          <p:nvPr/>
        </p:nvSpPr>
        <p:spPr>
          <a:xfrm>
            <a:off x="801410" y="5547479"/>
            <a:ext cx="13027581" cy="47958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3" name="Text 17"/>
          <p:cNvSpPr/>
          <p:nvPr/>
        </p:nvSpPr>
        <p:spPr>
          <a:xfrm>
            <a:off x="980122" y="5687258"/>
            <a:ext cx="2895838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0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Component</a:t>
            </a:r>
            <a:endParaRPr lang="en-US" sz="1400" dirty="0"/>
          </a:p>
        </p:txBody>
      </p:sp>
      <p:sp>
        <p:nvSpPr>
          <p:cNvPr id="24" name="Text 18"/>
          <p:cNvSpPr/>
          <p:nvPr/>
        </p:nvSpPr>
        <p:spPr>
          <a:xfrm>
            <a:off x="4240768" y="5687258"/>
            <a:ext cx="4194810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0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Choice</a:t>
            </a:r>
            <a:endParaRPr lang="en-US" sz="1400" dirty="0"/>
          </a:p>
        </p:txBody>
      </p:sp>
      <p:sp>
        <p:nvSpPr>
          <p:cNvPr id="25" name="Text 19"/>
          <p:cNvSpPr/>
          <p:nvPr/>
        </p:nvSpPr>
        <p:spPr>
          <a:xfrm>
            <a:off x="8800386" y="5687258"/>
            <a:ext cx="4850011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0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Reasoning</a:t>
            </a:r>
            <a:endParaRPr lang="en-US" sz="1400" dirty="0"/>
          </a:p>
        </p:txBody>
      </p:sp>
      <p:sp>
        <p:nvSpPr>
          <p:cNvPr id="26" name="Shape 20"/>
          <p:cNvSpPr/>
          <p:nvPr/>
        </p:nvSpPr>
        <p:spPr>
          <a:xfrm>
            <a:off x="801410" y="6027063"/>
            <a:ext cx="13027581" cy="75104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7" name="Text 21"/>
          <p:cNvSpPr/>
          <p:nvPr/>
        </p:nvSpPr>
        <p:spPr>
          <a:xfrm>
            <a:off x="980122" y="6166842"/>
            <a:ext cx="2895838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Embedding Model</a:t>
            </a:r>
            <a:endParaRPr lang="en-US" sz="1400" dirty="0"/>
          </a:p>
        </p:txBody>
      </p:sp>
      <p:sp>
        <p:nvSpPr>
          <p:cNvPr id="28" name="Text 22"/>
          <p:cNvSpPr/>
          <p:nvPr/>
        </p:nvSpPr>
        <p:spPr>
          <a:xfrm>
            <a:off x="4240768" y="6166842"/>
            <a:ext cx="4194810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all-MiniLM-L6-v2 (SLM)</a:t>
            </a:r>
            <a:endParaRPr lang="en-US" sz="1400" dirty="0"/>
          </a:p>
        </p:txBody>
      </p:sp>
      <p:sp>
        <p:nvSpPr>
          <p:cNvPr id="29" name="Text 23"/>
          <p:cNvSpPr/>
          <p:nvPr/>
        </p:nvSpPr>
        <p:spPr>
          <a:xfrm>
            <a:off x="8800386" y="6166842"/>
            <a:ext cx="4850011" cy="542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Fast, 384 dimensions, runs locally, excellent for semantic search</a:t>
            </a:r>
            <a:endParaRPr lang="en-US" sz="1400" dirty="0"/>
          </a:p>
        </p:txBody>
      </p:sp>
      <p:sp>
        <p:nvSpPr>
          <p:cNvPr id="30" name="Shape 24"/>
          <p:cNvSpPr/>
          <p:nvPr/>
        </p:nvSpPr>
        <p:spPr>
          <a:xfrm>
            <a:off x="801410" y="6778109"/>
            <a:ext cx="13027581" cy="75104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1" name="Text 25"/>
          <p:cNvSpPr/>
          <p:nvPr/>
        </p:nvSpPr>
        <p:spPr>
          <a:xfrm>
            <a:off x="980122" y="6917888"/>
            <a:ext cx="2895838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Generation Model</a:t>
            </a:r>
            <a:endParaRPr lang="en-US" sz="1400" dirty="0"/>
          </a:p>
        </p:txBody>
      </p:sp>
      <p:sp>
        <p:nvSpPr>
          <p:cNvPr id="32" name="Text 26"/>
          <p:cNvSpPr/>
          <p:nvPr/>
        </p:nvSpPr>
        <p:spPr>
          <a:xfrm>
            <a:off x="4240768" y="6917888"/>
            <a:ext cx="4194810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Llama 3.3 70B (LLM)</a:t>
            </a:r>
            <a:endParaRPr lang="en-US" sz="1400" dirty="0"/>
          </a:p>
        </p:txBody>
      </p:sp>
      <p:sp>
        <p:nvSpPr>
          <p:cNvPr id="33" name="Text 27"/>
          <p:cNvSpPr/>
          <p:nvPr/>
        </p:nvSpPr>
        <p:spPr>
          <a:xfrm>
            <a:off x="8800386" y="6917888"/>
            <a:ext cx="4850011" cy="542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High-quality responses, handles complex queries with superior reasoning</a:t>
            </a:r>
            <a:endParaRPr lang="en-US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47249"/>
            <a:ext cx="6987659" cy="558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50"/>
              </a:lnSpc>
              <a:buNone/>
            </a:pPr>
            <a:r>
              <a:rPr lang="en-US" sz="35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LLM vs SLM: Strategic Trade-offs</a:t>
            </a:r>
            <a:endParaRPr lang="en-US" sz="3500" dirty="0"/>
          </a:p>
        </p:txBody>
      </p:sp>
      <p:sp>
        <p:nvSpPr>
          <p:cNvPr id="3" name="Text 1"/>
          <p:cNvSpPr/>
          <p:nvPr/>
        </p:nvSpPr>
        <p:spPr>
          <a:xfrm>
            <a:off x="793790" y="1726883"/>
            <a:ext cx="13042821" cy="542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Understanding the strengths and limitations of small versus large language models informed my architectural decisions. Each model type excels in different dimensions, making the hybrid approach optimal.</a:t>
            </a:r>
            <a:endParaRPr lang="en-US" sz="1400" dirty="0"/>
          </a:p>
        </p:txBody>
      </p:sp>
      <p:sp>
        <p:nvSpPr>
          <p:cNvPr id="4" name="Shape 2"/>
          <p:cNvSpPr/>
          <p:nvPr/>
        </p:nvSpPr>
        <p:spPr>
          <a:xfrm>
            <a:off x="793790" y="2450663"/>
            <a:ext cx="3140154" cy="2478524"/>
          </a:xfrm>
          <a:prstGeom prst="roundRect">
            <a:avLst>
              <a:gd name="adj" fmla="val 1081"/>
            </a:avLst>
          </a:prstGeom>
          <a:solidFill>
            <a:srgbClr val="FBFCFE"/>
          </a:solidFill>
          <a:ln w="22860">
            <a:solidFill>
              <a:srgbClr val="CFD2D8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16650" y="2473523"/>
            <a:ext cx="3094434" cy="535781"/>
          </a:xfrm>
          <a:prstGeom prst="rect">
            <a:avLst/>
          </a:prstGeom>
          <a:solidFill>
            <a:srgbClr val="E9ECF2"/>
          </a:solidFill>
          <a:ln/>
        </p:spPr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2229922" y="2607350"/>
            <a:ext cx="267891" cy="267891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995243" y="3170039"/>
            <a:ext cx="2232779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Inference Speed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995243" y="3545443"/>
            <a:ext cx="2737247" cy="542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0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SLM:</a:t>
            </a:r>
            <a:pPr algn="l" indent="0" marL="0">
              <a:lnSpc>
                <a:spcPts val="2100"/>
              </a:lnSpc>
              <a:buNone/>
            </a:pP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Lightning-fast local execution with minimal latency</a:t>
            </a:r>
            <a:endParaRPr lang="en-US" sz="1400" dirty="0"/>
          </a:p>
        </p:txBody>
      </p:sp>
      <p:sp>
        <p:nvSpPr>
          <p:cNvPr id="9" name="Text 6"/>
          <p:cNvSpPr/>
          <p:nvPr/>
        </p:nvSpPr>
        <p:spPr>
          <a:xfrm>
            <a:off x="995243" y="4184809"/>
            <a:ext cx="2737247" cy="542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0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LLM:</a:t>
            </a:r>
            <a:pPr algn="l" indent="0" marL="0">
              <a:lnSpc>
                <a:spcPts val="2100"/>
              </a:lnSpc>
              <a:buNone/>
            </a:pP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Slower inference due to model size and complexity</a:t>
            </a:r>
            <a:endParaRPr lang="en-US" sz="1400" dirty="0"/>
          </a:p>
        </p:txBody>
      </p:sp>
      <p:sp>
        <p:nvSpPr>
          <p:cNvPr id="10" name="Shape 7"/>
          <p:cNvSpPr/>
          <p:nvPr/>
        </p:nvSpPr>
        <p:spPr>
          <a:xfrm>
            <a:off x="4094678" y="2450663"/>
            <a:ext cx="3140154" cy="2478524"/>
          </a:xfrm>
          <a:prstGeom prst="roundRect">
            <a:avLst>
              <a:gd name="adj" fmla="val 1081"/>
            </a:avLst>
          </a:prstGeom>
          <a:solidFill>
            <a:srgbClr val="FBFCFE"/>
          </a:solidFill>
          <a:ln w="22860">
            <a:solidFill>
              <a:srgbClr val="CFD2D8"/>
            </a:solidFill>
            <a:prstDash val="solid"/>
          </a:ln>
        </p:spPr>
      </p:sp>
      <p:sp>
        <p:nvSpPr>
          <p:cNvPr id="11" name="Shape 8"/>
          <p:cNvSpPr/>
          <p:nvPr/>
        </p:nvSpPr>
        <p:spPr>
          <a:xfrm>
            <a:off x="4117538" y="2473523"/>
            <a:ext cx="3094434" cy="535781"/>
          </a:xfrm>
          <a:prstGeom prst="rect">
            <a:avLst/>
          </a:prstGeom>
          <a:solidFill>
            <a:srgbClr val="E9ECF2"/>
          </a:solidFill>
          <a:ln/>
        </p:spPr>
      </p:sp>
      <p:pic>
        <p:nvPicPr>
          <p:cNvPr id="12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30810" y="2607350"/>
            <a:ext cx="267891" cy="267891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4296132" y="3170039"/>
            <a:ext cx="2232779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Cost Structure</a:t>
            </a:r>
            <a:endParaRPr lang="en-US" sz="1750" dirty="0"/>
          </a:p>
        </p:txBody>
      </p:sp>
      <p:sp>
        <p:nvSpPr>
          <p:cNvPr id="14" name="Text 10"/>
          <p:cNvSpPr/>
          <p:nvPr/>
        </p:nvSpPr>
        <p:spPr>
          <a:xfrm>
            <a:off x="4296132" y="3545443"/>
            <a:ext cx="2737247" cy="542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0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SLM:</a:t>
            </a:r>
            <a:pPr algn="l" indent="0" marL="0">
              <a:lnSpc>
                <a:spcPts val="2100"/>
              </a:lnSpc>
              <a:buNone/>
            </a:pP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Free or minimal cost for local deployment</a:t>
            </a:r>
            <a:endParaRPr lang="en-US" sz="1400" dirty="0"/>
          </a:p>
        </p:txBody>
      </p:sp>
      <p:sp>
        <p:nvSpPr>
          <p:cNvPr id="15" name="Text 11"/>
          <p:cNvSpPr/>
          <p:nvPr/>
        </p:nvSpPr>
        <p:spPr>
          <a:xfrm>
            <a:off x="4296132" y="4184809"/>
            <a:ext cx="2737247" cy="542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0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LLM:</a:t>
            </a:r>
            <a:pPr algn="l" indent="0" marL="0">
              <a:lnSpc>
                <a:spcPts val="2100"/>
              </a:lnSpc>
              <a:buNone/>
            </a:pP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API costs scale with usage volume</a:t>
            </a:r>
            <a:endParaRPr lang="en-US" sz="1400" dirty="0"/>
          </a:p>
        </p:txBody>
      </p:sp>
      <p:sp>
        <p:nvSpPr>
          <p:cNvPr id="16" name="Shape 12"/>
          <p:cNvSpPr/>
          <p:nvPr/>
        </p:nvSpPr>
        <p:spPr>
          <a:xfrm>
            <a:off x="7395567" y="2450663"/>
            <a:ext cx="3140154" cy="2478524"/>
          </a:xfrm>
          <a:prstGeom prst="roundRect">
            <a:avLst>
              <a:gd name="adj" fmla="val 1081"/>
            </a:avLst>
          </a:prstGeom>
          <a:solidFill>
            <a:srgbClr val="FBFCFE"/>
          </a:solidFill>
          <a:ln w="22860">
            <a:solidFill>
              <a:srgbClr val="CFD2D8"/>
            </a:solidFill>
            <a:prstDash val="solid"/>
          </a:ln>
        </p:spPr>
      </p:sp>
      <p:sp>
        <p:nvSpPr>
          <p:cNvPr id="17" name="Shape 13"/>
          <p:cNvSpPr/>
          <p:nvPr/>
        </p:nvSpPr>
        <p:spPr>
          <a:xfrm>
            <a:off x="7418427" y="2473523"/>
            <a:ext cx="3094434" cy="535781"/>
          </a:xfrm>
          <a:prstGeom prst="rect">
            <a:avLst/>
          </a:prstGeom>
          <a:solidFill>
            <a:srgbClr val="E9ECF2"/>
          </a:solidFill>
          <a:ln/>
        </p:spPr>
      </p:sp>
      <p:pic>
        <p:nvPicPr>
          <p:cNvPr id="18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831699" y="2607350"/>
            <a:ext cx="267891" cy="267891"/>
          </a:xfrm>
          <a:prstGeom prst="rect">
            <a:avLst/>
          </a:prstGeom>
        </p:spPr>
      </p:pic>
      <p:sp>
        <p:nvSpPr>
          <p:cNvPr id="19" name="Text 14"/>
          <p:cNvSpPr/>
          <p:nvPr/>
        </p:nvSpPr>
        <p:spPr>
          <a:xfrm>
            <a:off x="7597021" y="3170039"/>
            <a:ext cx="2232779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Response Quality</a:t>
            </a:r>
            <a:endParaRPr lang="en-US" sz="1750" dirty="0"/>
          </a:p>
        </p:txBody>
      </p:sp>
      <p:sp>
        <p:nvSpPr>
          <p:cNvPr id="20" name="Text 15"/>
          <p:cNvSpPr/>
          <p:nvPr/>
        </p:nvSpPr>
        <p:spPr>
          <a:xfrm>
            <a:off x="7597021" y="3545443"/>
            <a:ext cx="2737247" cy="542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0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SLM:</a:t>
            </a:r>
            <a:pPr algn="l" indent="0" marL="0">
              <a:lnSpc>
                <a:spcPts val="2100"/>
              </a:lnSpc>
              <a:buNone/>
            </a:pP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Limited reasoning and contextual understanding</a:t>
            </a:r>
            <a:endParaRPr lang="en-US" sz="1400" dirty="0"/>
          </a:p>
        </p:txBody>
      </p:sp>
      <p:sp>
        <p:nvSpPr>
          <p:cNvPr id="21" name="Text 16"/>
          <p:cNvSpPr/>
          <p:nvPr/>
        </p:nvSpPr>
        <p:spPr>
          <a:xfrm>
            <a:off x="7597021" y="4184809"/>
            <a:ext cx="2737247" cy="542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0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LLM:</a:t>
            </a:r>
            <a:pPr algn="l" indent="0" marL="0">
              <a:lnSpc>
                <a:spcPts val="2100"/>
              </a:lnSpc>
              <a:buNone/>
            </a:pP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Superior quality with advanced reasoning capabilities</a:t>
            </a:r>
            <a:endParaRPr lang="en-US" sz="1400" dirty="0"/>
          </a:p>
        </p:txBody>
      </p:sp>
      <p:sp>
        <p:nvSpPr>
          <p:cNvPr id="22" name="Shape 17"/>
          <p:cNvSpPr/>
          <p:nvPr/>
        </p:nvSpPr>
        <p:spPr>
          <a:xfrm>
            <a:off x="10696456" y="2450663"/>
            <a:ext cx="3140154" cy="2478524"/>
          </a:xfrm>
          <a:prstGeom prst="roundRect">
            <a:avLst>
              <a:gd name="adj" fmla="val 1081"/>
            </a:avLst>
          </a:prstGeom>
          <a:solidFill>
            <a:srgbClr val="FBFCFE"/>
          </a:solidFill>
          <a:ln w="22860">
            <a:solidFill>
              <a:srgbClr val="CFD2D8"/>
            </a:solidFill>
            <a:prstDash val="solid"/>
          </a:ln>
        </p:spPr>
      </p:sp>
      <p:sp>
        <p:nvSpPr>
          <p:cNvPr id="23" name="Shape 18"/>
          <p:cNvSpPr/>
          <p:nvPr/>
        </p:nvSpPr>
        <p:spPr>
          <a:xfrm>
            <a:off x="10719316" y="2473523"/>
            <a:ext cx="3094434" cy="535781"/>
          </a:xfrm>
          <a:prstGeom prst="rect">
            <a:avLst/>
          </a:prstGeom>
          <a:solidFill>
            <a:srgbClr val="E9ECF2"/>
          </a:solidFill>
          <a:ln/>
        </p:spPr>
      </p:sp>
      <p:pic>
        <p:nvPicPr>
          <p:cNvPr id="24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2132588" y="2607350"/>
            <a:ext cx="267891" cy="267891"/>
          </a:xfrm>
          <a:prstGeom prst="rect">
            <a:avLst/>
          </a:prstGeom>
        </p:spPr>
      </p:pic>
      <p:sp>
        <p:nvSpPr>
          <p:cNvPr id="25" name="Text 19"/>
          <p:cNvSpPr/>
          <p:nvPr/>
        </p:nvSpPr>
        <p:spPr>
          <a:xfrm>
            <a:off x="10897910" y="3170039"/>
            <a:ext cx="2232779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Deployment</a:t>
            </a:r>
            <a:endParaRPr lang="en-US" sz="1750" dirty="0"/>
          </a:p>
        </p:txBody>
      </p:sp>
      <p:sp>
        <p:nvSpPr>
          <p:cNvPr id="26" name="Text 20"/>
          <p:cNvSpPr/>
          <p:nvPr/>
        </p:nvSpPr>
        <p:spPr>
          <a:xfrm>
            <a:off x="10897910" y="3545443"/>
            <a:ext cx="2737247" cy="542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0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SLM:</a:t>
            </a:r>
            <a:pPr algn="l" indent="0" marL="0">
              <a:lnSpc>
                <a:spcPts val="2100"/>
              </a:lnSpc>
              <a:buNone/>
            </a:pP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Local or edge deployment with minimal infrastructure</a:t>
            </a:r>
            <a:endParaRPr lang="en-US" sz="1400" dirty="0"/>
          </a:p>
        </p:txBody>
      </p:sp>
      <p:sp>
        <p:nvSpPr>
          <p:cNvPr id="27" name="Text 21"/>
          <p:cNvSpPr/>
          <p:nvPr/>
        </p:nvSpPr>
        <p:spPr>
          <a:xfrm>
            <a:off x="10897910" y="4184809"/>
            <a:ext cx="2737247" cy="542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0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LLM:</a:t>
            </a:r>
            <a:pPr algn="l" indent="0" marL="0">
              <a:lnSpc>
                <a:spcPts val="2100"/>
              </a:lnSpc>
              <a:buNone/>
            </a:pP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Cloud-based deployment requires robust infrastructure</a:t>
            </a:r>
            <a:endParaRPr lang="en-US" sz="1400" dirty="0"/>
          </a:p>
        </p:txBody>
      </p:sp>
      <p:sp>
        <p:nvSpPr>
          <p:cNvPr id="28" name="Shape 22"/>
          <p:cNvSpPr/>
          <p:nvPr/>
        </p:nvSpPr>
        <p:spPr>
          <a:xfrm>
            <a:off x="793790" y="5199349"/>
            <a:ext cx="13042821" cy="29885"/>
          </a:xfrm>
          <a:prstGeom prst="rect">
            <a:avLst/>
          </a:prstGeom>
          <a:solidFill>
            <a:srgbClr val="15213F">
              <a:alpha val="50000"/>
            </a:srgbClr>
          </a:solidFill>
          <a:ln/>
        </p:spPr>
      </p:sp>
      <p:pic>
        <p:nvPicPr>
          <p:cNvPr id="29" name="Image 4" descr="preencoded.png">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93790" y="5410081"/>
            <a:ext cx="4347567" cy="714494"/>
          </a:xfrm>
          <a:prstGeom prst="rect">
            <a:avLst/>
          </a:prstGeom>
        </p:spPr>
      </p:pic>
      <p:sp>
        <p:nvSpPr>
          <p:cNvPr id="30" name="Text 23"/>
          <p:cNvSpPr/>
          <p:nvPr/>
        </p:nvSpPr>
        <p:spPr>
          <a:xfrm>
            <a:off x="972383" y="6285309"/>
            <a:ext cx="2232779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SLM for Embeddings</a:t>
            </a:r>
            <a:endParaRPr lang="en-US" sz="1750" dirty="0"/>
          </a:p>
        </p:txBody>
      </p:sp>
      <p:sp>
        <p:nvSpPr>
          <p:cNvPr id="31" name="Text 24"/>
          <p:cNvSpPr/>
          <p:nvPr/>
        </p:nvSpPr>
        <p:spPr>
          <a:xfrm>
            <a:off x="972383" y="6660713"/>
            <a:ext cx="3990380" cy="542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MiniLM runs locally with no API calls, enabling rapid retrieval operations</a:t>
            </a:r>
            <a:endParaRPr lang="en-US" sz="1400" dirty="0"/>
          </a:p>
        </p:txBody>
      </p:sp>
      <p:pic>
        <p:nvPicPr>
          <p:cNvPr id="32" name="Image 5" descr="preencoded.png">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141357" y="5410081"/>
            <a:ext cx="4347567" cy="714494"/>
          </a:xfrm>
          <a:prstGeom prst="rect">
            <a:avLst/>
          </a:prstGeom>
        </p:spPr>
      </p:pic>
      <p:sp>
        <p:nvSpPr>
          <p:cNvPr id="33" name="Text 25"/>
          <p:cNvSpPr/>
          <p:nvPr/>
        </p:nvSpPr>
        <p:spPr>
          <a:xfrm>
            <a:off x="5319951" y="6285309"/>
            <a:ext cx="2232779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LLM for Generation</a:t>
            </a:r>
            <a:endParaRPr lang="en-US" sz="1750" dirty="0"/>
          </a:p>
        </p:txBody>
      </p:sp>
      <p:sp>
        <p:nvSpPr>
          <p:cNvPr id="34" name="Text 26"/>
          <p:cNvSpPr/>
          <p:nvPr/>
        </p:nvSpPr>
        <p:spPr>
          <a:xfrm>
            <a:off x="5319951" y="6660713"/>
            <a:ext cx="3990380" cy="542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Groq's Llama 3.3 70B delivers high-quality, contextually grounded responses</a:t>
            </a:r>
            <a:endParaRPr lang="en-US" sz="1400" dirty="0"/>
          </a:p>
        </p:txBody>
      </p:sp>
      <p:pic>
        <p:nvPicPr>
          <p:cNvPr id="35" name="Image 6" descr="preencoded.png">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488924" y="5410081"/>
            <a:ext cx="4347567" cy="714494"/>
          </a:xfrm>
          <a:prstGeom prst="rect">
            <a:avLst/>
          </a:prstGeom>
        </p:spPr>
      </p:pic>
      <p:sp>
        <p:nvSpPr>
          <p:cNvPr id="36" name="Text 27"/>
          <p:cNvSpPr/>
          <p:nvPr/>
        </p:nvSpPr>
        <p:spPr>
          <a:xfrm>
            <a:off x="9667518" y="6285309"/>
            <a:ext cx="2232779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Optimal Result</a:t>
            </a:r>
            <a:endParaRPr lang="en-US" sz="1750" dirty="0"/>
          </a:p>
        </p:txBody>
      </p:sp>
      <p:sp>
        <p:nvSpPr>
          <p:cNvPr id="37" name="Text 28"/>
          <p:cNvSpPr/>
          <p:nvPr/>
        </p:nvSpPr>
        <p:spPr>
          <a:xfrm>
            <a:off x="9667518" y="6660713"/>
            <a:ext cx="3990380" cy="542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Fast retrieval combined with premium generation quality</a:t>
            </a:r>
            <a:endParaRPr lang="en-US" sz="1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559713"/>
            <a:ext cx="6089094" cy="4341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7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RAG vs Base LLM: Evaluation Results</a:t>
            </a:r>
            <a:endParaRPr lang="en-US" sz="2700" dirty="0"/>
          </a:p>
        </p:txBody>
      </p:sp>
      <p:sp>
        <p:nvSpPr>
          <p:cNvPr id="3" name="Text 1"/>
          <p:cNvSpPr/>
          <p:nvPr/>
        </p:nvSpPr>
        <p:spPr>
          <a:xfrm>
            <a:off x="793790" y="1188244"/>
            <a:ext cx="13042821" cy="3779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0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Our comprehensive evaluation demonstrates that retrieval-augmented generation significantly outperforms base LLM approaches across critical metrics. The RAG system's ability to ground responses in actual Tesla documentation translates to measurably better performance.</a:t>
            </a:r>
            <a:endParaRPr lang="en-US" sz="1050" dirty="0"/>
          </a:p>
        </p:txBody>
      </p:sp>
      <p:sp>
        <p:nvSpPr>
          <p:cNvPr id="4" name="Text 2"/>
          <p:cNvSpPr/>
          <p:nvPr/>
        </p:nvSpPr>
        <p:spPr>
          <a:xfrm>
            <a:off x="793790" y="1675448"/>
            <a:ext cx="13042821" cy="188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endParaRPr lang="en-US" sz="1050" dirty="0"/>
          </a:p>
        </p:txBody>
      </p:sp>
      <p:sp>
        <p:nvSpPr>
          <p:cNvPr id="5" name="Shape 3"/>
          <p:cNvSpPr/>
          <p:nvPr/>
        </p:nvSpPr>
        <p:spPr>
          <a:xfrm>
            <a:off x="793790" y="1973699"/>
            <a:ext cx="13042821" cy="1036558"/>
          </a:xfrm>
          <a:prstGeom prst="roundRect">
            <a:avLst>
              <a:gd name="adj" fmla="val 2010"/>
            </a:avLst>
          </a:prstGeom>
          <a:solidFill>
            <a:srgbClr val="E9ECF2"/>
          </a:solidFill>
          <a:ln/>
        </p:spPr>
      </p:sp>
      <p:sp>
        <p:nvSpPr>
          <p:cNvPr id="6" name="Shape 4"/>
          <p:cNvSpPr/>
          <p:nvPr/>
        </p:nvSpPr>
        <p:spPr>
          <a:xfrm>
            <a:off x="793790" y="1973699"/>
            <a:ext cx="4347567" cy="1036558"/>
          </a:xfrm>
          <a:prstGeom prst="roundRect">
            <a:avLst>
              <a:gd name="adj" fmla="val 2010"/>
            </a:avLst>
          </a:prstGeom>
          <a:solidFill>
            <a:srgbClr val="E9ECF2"/>
          </a:solidFill>
          <a:ln/>
        </p:spPr>
      </p:sp>
      <p:sp>
        <p:nvSpPr>
          <p:cNvPr id="7" name="Text 5"/>
          <p:cNvSpPr/>
          <p:nvPr/>
        </p:nvSpPr>
        <p:spPr>
          <a:xfrm>
            <a:off x="1955006" y="2070854"/>
            <a:ext cx="1879163" cy="217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Reduced Hallucination</a:t>
            </a:r>
            <a:endParaRPr lang="en-US" sz="1350" dirty="0"/>
          </a:p>
        </p:txBody>
      </p:sp>
      <p:sp>
        <p:nvSpPr>
          <p:cNvPr id="8" name="Text 6"/>
          <p:cNvSpPr/>
          <p:nvPr/>
        </p:nvSpPr>
        <p:spPr>
          <a:xfrm>
            <a:off x="890945" y="2346246"/>
            <a:ext cx="4007287" cy="5668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450"/>
              </a:lnSpc>
              <a:buNone/>
            </a:pPr>
            <a:r>
              <a:rPr lang="en-US" sz="10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RAG reduces hallucination by 37% (0.201 vs 0.320) by grounding answers in actual Tesla documents rather than relying on potentially outdated training data</a:t>
            </a:r>
            <a:endParaRPr lang="en-US" sz="1050" dirty="0"/>
          </a:p>
        </p:txBody>
      </p:sp>
      <p:sp>
        <p:nvSpPr>
          <p:cNvPr id="9" name="Shape 7"/>
          <p:cNvSpPr/>
          <p:nvPr/>
        </p:nvSpPr>
        <p:spPr>
          <a:xfrm>
            <a:off x="5141357" y="1973699"/>
            <a:ext cx="4347567" cy="1036558"/>
          </a:xfrm>
          <a:prstGeom prst="rect">
            <a:avLst/>
          </a:prstGeom>
          <a:solidFill>
            <a:srgbClr val="E9ECF2"/>
          </a:solidFill>
          <a:ln/>
        </p:spPr>
      </p:sp>
      <p:sp>
        <p:nvSpPr>
          <p:cNvPr id="10" name="Shape 8"/>
          <p:cNvSpPr/>
          <p:nvPr/>
        </p:nvSpPr>
        <p:spPr>
          <a:xfrm>
            <a:off x="5141357" y="1973699"/>
            <a:ext cx="15240" cy="1036558"/>
          </a:xfrm>
          <a:prstGeom prst="roundRect">
            <a:avLst>
              <a:gd name="adj" fmla="val 136744"/>
            </a:avLst>
          </a:prstGeom>
          <a:solidFill>
            <a:srgbClr val="CFD2D8"/>
          </a:solidFill>
          <a:ln/>
        </p:spPr>
      </p:sp>
      <p:sp>
        <p:nvSpPr>
          <p:cNvPr id="11" name="Text 9"/>
          <p:cNvSpPr/>
          <p:nvPr/>
        </p:nvSpPr>
        <p:spPr>
          <a:xfrm>
            <a:off x="6446758" y="2070854"/>
            <a:ext cx="1736646" cy="217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Traceable Answers</a:t>
            </a:r>
            <a:endParaRPr lang="en-US" sz="1350" dirty="0"/>
          </a:p>
        </p:txBody>
      </p:sp>
      <p:sp>
        <p:nvSpPr>
          <p:cNvPr id="12" name="Text 10"/>
          <p:cNvSpPr/>
          <p:nvPr/>
        </p:nvSpPr>
        <p:spPr>
          <a:xfrm>
            <a:off x="5384482" y="2346246"/>
            <a:ext cx="3861316" cy="5668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450"/>
              </a:lnSpc>
              <a:buNone/>
            </a:pPr>
            <a:r>
              <a:rPr lang="en-US" sz="10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Faithfulness score of 0.396 ensures every claim can be traced directly to source documents, whilst base LLM shows 0.0 grounding</a:t>
            </a:r>
            <a:endParaRPr lang="en-US" sz="1050" dirty="0"/>
          </a:p>
        </p:txBody>
      </p:sp>
      <p:sp>
        <p:nvSpPr>
          <p:cNvPr id="13" name="Shape 11"/>
          <p:cNvSpPr/>
          <p:nvPr/>
        </p:nvSpPr>
        <p:spPr>
          <a:xfrm>
            <a:off x="4967764" y="2318325"/>
            <a:ext cx="347305" cy="347305"/>
          </a:xfrm>
          <a:prstGeom prst="roundRect">
            <a:avLst>
              <a:gd name="adj" fmla="val 6000"/>
            </a:avLst>
          </a:prstGeom>
          <a:solidFill>
            <a:srgbClr val="FBFCFE"/>
          </a:solidFill>
          <a:ln w="15240">
            <a:solidFill>
              <a:srgbClr val="CFD2D8"/>
            </a:solidFill>
            <a:prstDash val="solid"/>
          </a:ln>
        </p:spPr>
      </p:sp>
      <p:pic>
        <p:nvPicPr>
          <p:cNvPr id="14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5054560" y="2405122"/>
            <a:ext cx="173593" cy="173593"/>
          </a:xfrm>
          <a:prstGeom prst="rect">
            <a:avLst/>
          </a:prstGeom>
        </p:spPr>
      </p:pic>
      <p:sp>
        <p:nvSpPr>
          <p:cNvPr id="15" name="Shape 12"/>
          <p:cNvSpPr/>
          <p:nvPr/>
        </p:nvSpPr>
        <p:spPr>
          <a:xfrm>
            <a:off x="9488924" y="1973699"/>
            <a:ext cx="4347567" cy="1036558"/>
          </a:xfrm>
          <a:prstGeom prst="rect">
            <a:avLst/>
          </a:prstGeom>
          <a:solidFill>
            <a:srgbClr val="E9ECF2"/>
          </a:solidFill>
          <a:ln/>
        </p:spPr>
      </p:sp>
      <p:sp>
        <p:nvSpPr>
          <p:cNvPr id="16" name="Shape 13"/>
          <p:cNvSpPr/>
          <p:nvPr/>
        </p:nvSpPr>
        <p:spPr>
          <a:xfrm>
            <a:off x="9488924" y="1973699"/>
            <a:ext cx="15240" cy="1036558"/>
          </a:xfrm>
          <a:prstGeom prst="roundRect">
            <a:avLst>
              <a:gd name="adj" fmla="val 136744"/>
            </a:avLst>
          </a:prstGeom>
          <a:solidFill>
            <a:srgbClr val="CFD2D8"/>
          </a:solidFill>
          <a:ln/>
        </p:spPr>
      </p:sp>
      <p:sp>
        <p:nvSpPr>
          <p:cNvPr id="17" name="Text 14"/>
          <p:cNvSpPr/>
          <p:nvPr/>
        </p:nvSpPr>
        <p:spPr>
          <a:xfrm>
            <a:off x="10867311" y="2070854"/>
            <a:ext cx="1736646" cy="217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Strong Retrieval</a:t>
            </a:r>
            <a:endParaRPr lang="en-US" sz="1350" dirty="0"/>
          </a:p>
        </p:txBody>
      </p:sp>
      <p:sp>
        <p:nvSpPr>
          <p:cNvPr id="18" name="Text 15"/>
          <p:cNvSpPr/>
          <p:nvPr/>
        </p:nvSpPr>
        <p:spPr>
          <a:xfrm>
            <a:off x="9732050" y="2346246"/>
            <a:ext cx="4007287" cy="5668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450"/>
              </a:lnSpc>
              <a:buNone/>
            </a:pPr>
            <a:r>
              <a:rPr lang="en-US" sz="10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MRR of 0.500 indicates relevant documents consistently appear in top 2 positions, with ROUGE-L of 0.215 showing good textual overlap</a:t>
            </a:r>
            <a:endParaRPr lang="en-US" sz="1050" dirty="0"/>
          </a:p>
        </p:txBody>
      </p:sp>
      <p:sp>
        <p:nvSpPr>
          <p:cNvPr id="19" name="Shape 16"/>
          <p:cNvSpPr/>
          <p:nvPr/>
        </p:nvSpPr>
        <p:spPr>
          <a:xfrm>
            <a:off x="9315331" y="2318325"/>
            <a:ext cx="347305" cy="347305"/>
          </a:xfrm>
          <a:prstGeom prst="roundRect">
            <a:avLst>
              <a:gd name="adj" fmla="val 6000"/>
            </a:avLst>
          </a:prstGeom>
          <a:solidFill>
            <a:srgbClr val="FBFCFE"/>
          </a:solidFill>
          <a:ln w="15240">
            <a:solidFill>
              <a:srgbClr val="CFD2D8"/>
            </a:solidFill>
            <a:prstDash val="solid"/>
          </a:ln>
        </p:spPr>
      </p:sp>
      <p:pic>
        <p:nvPicPr>
          <p:cNvPr id="20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402128" y="2405122"/>
            <a:ext cx="173593" cy="173593"/>
          </a:xfrm>
          <a:prstGeom prst="rect">
            <a:avLst/>
          </a:prstGeom>
        </p:spPr>
      </p:pic>
      <p:sp>
        <p:nvSpPr>
          <p:cNvPr id="21" name="Shape 17"/>
          <p:cNvSpPr/>
          <p:nvPr/>
        </p:nvSpPr>
        <p:spPr>
          <a:xfrm>
            <a:off x="793790" y="4424482"/>
            <a:ext cx="7690128" cy="1940481"/>
          </a:xfrm>
          <a:prstGeom prst="roundRect">
            <a:avLst>
              <a:gd name="adj" fmla="val 1074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22" name="Shape 18"/>
          <p:cNvSpPr/>
          <p:nvPr/>
        </p:nvSpPr>
        <p:spPr>
          <a:xfrm>
            <a:off x="801410" y="4432102"/>
            <a:ext cx="7674888" cy="32087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3" name="Text 19"/>
          <p:cNvSpPr/>
          <p:nvPr/>
        </p:nvSpPr>
        <p:spPr>
          <a:xfrm>
            <a:off x="940356" y="4498062"/>
            <a:ext cx="2020967" cy="188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05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Metric</a:t>
            </a:r>
            <a:endParaRPr lang="en-US" sz="1050" dirty="0"/>
          </a:p>
        </p:txBody>
      </p:sp>
      <p:sp>
        <p:nvSpPr>
          <p:cNvPr id="24" name="Text 20"/>
          <p:cNvSpPr/>
          <p:nvPr/>
        </p:nvSpPr>
        <p:spPr>
          <a:xfrm>
            <a:off x="3246596" y="4498062"/>
            <a:ext cx="1249680" cy="188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05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RAG System</a:t>
            </a:r>
            <a:endParaRPr lang="en-US" sz="1050" dirty="0"/>
          </a:p>
        </p:txBody>
      </p:sp>
      <p:sp>
        <p:nvSpPr>
          <p:cNvPr id="25" name="Text 21"/>
          <p:cNvSpPr/>
          <p:nvPr/>
        </p:nvSpPr>
        <p:spPr>
          <a:xfrm>
            <a:off x="4781550" y="4498062"/>
            <a:ext cx="1249680" cy="188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05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Base LLM</a:t>
            </a:r>
            <a:endParaRPr lang="en-US" sz="1050" dirty="0"/>
          </a:p>
        </p:txBody>
      </p:sp>
      <p:sp>
        <p:nvSpPr>
          <p:cNvPr id="26" name="Text 22"/>
          <p:cNvSpPr/>
          <p:nvPr/>
        </p:nvSpPr>
        <p:spPr>
          <a:xfrm>
            <a:off x="6316504" y="4498062"/>
            <a:ext cx="865942" cy="188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05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Winner</a:t>
            </a:r>
            <a:endParaRPr lang="en-US" sz="1050" dirty="0"/>
          </a:p>
        </p:txBody>
      </p:sp>
      <p:sp>
        <p:nvSpPr>
          <p:cNvPr id="27" name="Text 23"/>
          <p:cNvSpPr/>
          <p:nvPr/>
        </p:nvSpPr>
        <p:spPr>
          <a:xfrm>
            <a:off x="7467719" y="4498062"/>
            <a:ext cx="869752" cy="188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05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Improvement</a:t>
            </a:r>
            <a:endParaRPr lang="en-US" sz="1050" dirty="0"/>
          </a:p>
        </p:txBody>
      </p:sp>
      <p:sp>
        <p:nvSpPr>
          <p:cNvPr id="28" name="Shape 24"/>
          <p:cNvSpPr/>
          <p:nvPr/>
        </p:nvSpPr>
        <p:spPr>
          <a:xfrm>
            <a:off x="801410" y="4752975"/>
            <a:ext cx="7674888" cy="32087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9" name="Text 25"/>
          <p:cNvSpPr/>
          <p:nvPr/>
        </p:nvSpPr>
        <p:spPr>
          <a:xfrm>
            <a:off x="940356" y="4818936"/>
            <a:ext cx="2020967" cy="188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0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Answer Relevance</a:t>
            </a:r>
            <a:endParaRPr lang="en-US" sz="1050" dirty="0"/>
          </a:p>
        </p:txBody>
      </p:sp>
      <p:sp>
        <p:nvSpPr>
          <p:cNvPr id="30" name="Text 26"/>
          <p:cNvSpPr/>
          <p:nvPr/>
        </p:nvSpPr>
        <p:spPr>
          <a:xfrm>
            <a:off x="3246596" y="4818936"/>
            <a:ext cx="1249680" cy="188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0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0.980</a:t>
            </a:r>
            <a:endParaRPr lang="en-US" sz="1050" dirty="0"/>
          </a:p>
        </p:txBody>
      </p:sp>
      <p:sp>
        <p:nvSpPr>
          <p:cNvPr id="31" name="Text 27"/>
          <p:cNvSpPr/>
          <p:nvPr/>
        </p:nvSpPr>
        <p:spPr>
          <a:xfrm>
            <a:off x="4781550" y="4818936"/>
            <a:ext cx="1249680" cy="188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0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1.000</a:t>
            </a:r>
            <a:endParaRPr lang="en-US" sz="1050" dirty="0"/>
          </a:p>
        </p:txBody>
      </p:sp>
      <p:sp>
        <p:nvSpPr>
          <p:cNvPr id="32" name="Text 28"/>
          <p:cNvSpPr/>
          <p:nvPr/>
        </p:nvSpPr>
        <p:spPr>
          <a:xfrm>
            <a:off x="6316504" y="4818936"/>
            <a:ext cx="865942" cy="188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0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Tie</a:t>
            </a:r>
            <a:endParaRPr lang="en-US" sz="1050" dirty="0"/>
          </a:p>
        </p:txBody>
      </p:sp>
      <p:sp>
        <p:nvSpPr>
          <p:cNvPr id="33" name="Text 29"/>
          <p:cNvSpPr/>
          <p:nvPr/>
        </p:nvSpPr>
        <p:spPr>
          <a:xfrm>
            <a:off x="7467719" y="4818936"/>
            <a:ext cx="869752" cy="188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0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—</a:t>
            </a:r>
            <a:endParaRPr lang="en-US" sz="1050" dirty="0"/>
          </a:p>
        </p:txBody>
      </p:sp>
      <p:sp>
        <p:nvSpPr>
          <p:cNvPr id="34" name="Shape 30"/>
          <p:cNvSpPr/>
          <p:nvPr/>
        </p:nvSpPr>
        <p:spPr>
          <a:xfrm>
            <a:off x="801410" y="5073848"/>
            <a:ext cx="7674888" cy="32087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5" name="Text 31"/>
          <p:cNvSpPr/>
          <p:nvPr/>
        </p:nvSpPr>
        <p:spPr>
          <a:xfrm>
            <a:off x="940356" y="5139809"/>
            <a:ext cx="2020967" cy="188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0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Faithfulness</a:t>
            </a:r>
            <a:endParaRPr lang="en-US" sz="1050" dirty="0"/>
          </a:p>
        </p:txBody>
      </p:sp>
      <p:sp>
        <p:nvSpPr>
          <p:cNvPr id="36" name="Text 32"/>
          <p:cNvSpPr/>
          <p:nvPr/>
        </p:nvSpPr>
        <p:spPr>
          <a:xfrm>
            <a:off x="3246596" y="5139809"/>
            <a:ext cx="1249680" cy="188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0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0.396</a:t>
            </a:r>
            <a:endParaRPr lang="en-US" sz="1050" dirty="0"/>
          </a:p>
        </p:txBody>
      </p:sp>
      <p:sp>
        <p:nvSpPr>
          <p:cNvPr id="37" name="Text 33"/>
          <p:cNvSpPr/>
          <p:nvPr/>
        </p:nvSpPr>
        <p:spPr>
          <a:xfrm>
            <a:off x="4781550" y="5139809"/>
            <a:ext cx="1249680" cy="188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0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0.000</a:t>
            </a:r>
            <a:endParaRPr lang="en-US" sz="1050" dirty="0"/>
          </a:p>
        </p:txBody>
      </p:sp>
      <p:sp>
        <p:nvSpPr>
          <p:cNvPr id="38" name="Text 34"/>
          <p:cNvSpPr/>
          <p:nvPr/>
        </p:nvSpPr>
        <p:spPr>
          <a:xfrm>
            <a:off x="6316504" y="5139809"/>
            <a:ext cx="865942" cy="188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050" b="1" dirty="0">
                <a:solidFill>
                  <a:srgbClr val="3257B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RAG</a:t>
            </a:r>
            <a:endParaRPr lang="en-US" sz="1050" dirty="0"/>
          </a:p>
        </p:txBody>
      </p:sp>
      <p:sp>
        <p:nvSpPr>
          <p:cNvPr id="39" name="Text 35"/>
          <p:cNvSpPr/>
          <p:nvPr/>
        </p:nvSpPr>
        <p:spPr>
          <a:xfrm>
            <a:off x="7467719" y="5139809"/>
            <a:ext cx="869752" cy="188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0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∞</a:t>
            </a:r>
            <a:endParaRPr lang="en-US" sz="1050" dirty="0"/>
          </a:p>
        </p:txBody>
      </p:sp>
      <p:sp>
        <p:nvSpPr>
          <p:cNvPr id="40" name="Shape 36"/>
          <p:cNvSpPr/>
          <p:nvPr/>
        </p:nvSpPr>
        <p:spPr>
          <a:xfrm>
            <a:off x="801410" y="5394722"/>
            <a:ext cx="7674888" cy="32087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41" name="Text 37"/>
          <p:cNvSpPr/>
          <p:nvPr/>
        </p:nvSpPr>
        <p:spPr>
          <a:xfrm>
            <a:off x="940356" y="5460683"/>
            <a:ext cx="2020967" cy="188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0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Hallucination Risk</a:t>
            </a:r>
            <a:endParaRPr lang="en-US" sz="1050" dirty="0"/>
          </a:p>
        </p:txBody>
      </p:sp>
      <p:sp>
        <p:nvSpPr>
          <p:cNvPr id="42" name="Text 38"/>
          <p:cNvSpPr/>
          <p:nvPr/>
        </p:nvSpPr>
        <p:spPr>
          <a:xfrm>
            <a:off x="3246596" y="5460683"/>
            <a:ext cx="1249680" cy="188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0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0.201</a:t>
            </a:r>
            <a:endParaRPr lang="en-US" sz="1050" dirty="0"/>
          </a:p>
        </p:txBody>
      </p:sp>
      <p:sp>
        <p:nvSpPr>
          <p:cNvPr id="43" name="Text 39"/>
          <p:cNvSpPr/>
          <p:nvPr/>
        </p:nvSpPr>
        <p:spPr>
          <a:xfrm>
            <a:off x="4781550" y="5460683"/>
            <a:ext cx="1249680" cy="188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0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0.320</a:t>
            </a:r>
            <a:endParaRPr lang="en-US" sz="1050" dirty="0"/>
          </a:p>
        </p:txBody>
      </p:sp>
      <p:sp>
        <p:nvSpPr>
          <p:cNvPr id="44" name="Text 40"/>
          <p:cNvSpPr/>
          <p:nvPr/>
        </p:nvSpPr>
        <p:spPr>
          <a:xfrm>
            <a:off x="6316504" y="5460683"/>
            <a:ext cx="865942" cy="188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050" b="1" dirty="0">
                <a:solidFill>
                  <a:srgbClr val="3257B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RAG</a:t>
            </a:r>
            <a:endParaRPr lang="en-US" sz="1050" dirty="0"/>
          </a:p>
        </p:txBody>
      </p:sp>
      <p:sp>
        <p:nvSpPr>
          <p:cNvPr id="45" name="Text 41"/>
          <p:cNvSpPr/>
          <p:nvPr/>
        </p:nvSpPr>
        <p:spPr>
          <a:xfrm>
            <a:off x="7467719" y="5460683"/>
            <a:ext cx="869752" cy="188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0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37% lower</a:t>
            </a:r>
            <a:endParaRPr lang="en-US" sz="1050" dirty="0"/>
          </a:p>
        </p:txBody>
      </p:sp>
      <p:sp>
        <p:nvSpPr>
          <p:cNvPr id="46" name="Shape 42"/>
          <p:cNvSpPr/>
          <p:nvPr/>
        </p:nvSpPr>
        <p:spPr>
          <a:xfrm>
            <a:off x="801410" y="5715595"/>
            <a:ext cx="7674888" cy="32087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47" name="Text 43"/>
          <p:cNvSpPr/>
          <p:nvPr/>
        </p:nvSpPr>
        <p:spPr>
          <a:xfrm>
            <a:off x="940356" y="5781556"/>
            <a:ext cx="2020967" cy="188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0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ROUGE-L</a:t>
            </a:r>
            <a:endParaRPr lang="en-US" sz="1050" dirty="0"/>
          </a:p>
        </p:txBody>
      </p:sp>
      <p:sp>
        <p:nvSpPr>
          <p:cNvPr id="48" name="Text 44"/>
          <p:cNvSpPr/>
          <p:nvPr/>
        </p:nvSpPr>
        <p:spPr>
          <a:xfrm>
            <a:off x="3246596" y="5781556"/>
            <a:ext cx="1249680" cy="188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0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0.215</a:t>
            </a:r>
            <a:endParaRPr lang="en-US" sz="1050" dirty="0"/>
          </a:p>
        </p:txBody>
      </p:sp>
      <p:sp>
        <p:nvSpPr>
          <p:cNvPr id="49" name="Text 45"/>
          <p:cNvSpPr/>
          <p:nvPr/>
        </p:nvSpPr>
        <p:spPr>
          <a:xfrm>
            <a:off x="4781550" y="5781556"/>
            <a:ext cx="1249680" cy="188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0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0.000</a:t>
            </a:r>
            <a:endParaRPr lang="en-US" sz="1050" dirty="0"/>
          </a:p>
        </p:txBody>
      </p:sp>
      <p:sp>
        <p:nvSpPr>
          <p:cNvPr id="50" name="Text 46"/>
          <p:cNvSpPr/>
          <p:nvPr/>
        </p:nvSpPr>
        <p:spPr>
          <a:xfrm>
            <a:off x="6316504" y="5781556"/>
            <a:ext cx="865942" cy="188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050" b="1" dirty="0">
                <a:solidFill>
                  <a:srgbClr val="3257B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RAG</a:t>
            </a:r>
            <a:endParaRPr lang="en-US" sz="1050" dirty="0"/>
          </a:p>
        </p:txBody>
      </p:sp>
      <p:sp>
        <p:nvSpPr>
          <p:cNvPr id="51" name="Text 47"/>
          <p:cNvSpPr/>
          <p:nvPr/>
        </p:nvSpPr>
        <p:spPr>
          <a:xfrm>
            <a:off x="7467719" y="5781556"/>
            <a:ext cx="869752" cy="188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0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∞</a:t>
            </a:r>
            <a:endParaRPr lang="en-US" sz="1050" dirty="0"/>
          </a:p>
        </p:txBody>
      </p:sp>
      <p:sp>
        <p:nvSpPr>
          <p:cNvPr id="52" name="Shape 48"/>
          <p:cNvSpPr/>
          <p:nvPr/>
        </p:nvSpPr>
        <p:spPr>
          <a:xfrm>
            <a:off x="801410" y="6036469"/>
            <a:ext cx="7674888" cy="32087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53" name="Text 49"/>
          <p:cNvSpPr/>
          <p:nvPr/>
        </p:nvSpPr>
        <p:spPr>
          <a:xfrm>
            <a:off x="940356" y="6102429"/>
            <a:ext cx="2020967" cy="188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0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MRR</a:t>
            </a:r>
            <a:endParaRPr lang="en-US" sz="1050" dirty="0"/>
          </a:p>
        </p:txBody>
      </p:sp>
      <p:sp>
        <p:nvSpPr>
          <p:cNvPr id="54" name="Text 50"/>
          <p:cNvSpPr/>
          <p:nvPr/>
        </p:nvSpPr>
        <p:spPr>
          <a:xfrm>
            <a:off x="3246596" y="6102429"/>
            <a:ext cx="1249680" cy="188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0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0.500</a:t>
            </a:r>
            <a:endParaRPr lang="en-US" sz="1050" dirty="0"/>
          </a:p>
        </p:txBody>
      </p:sp>
      <p:sp>
        <p:nvSpPr>
          <p:cNvPr id="55" name="Text 51"/>
          <p:cNvSpPr/>
          <p:nvPr/>
        </p:nvSpPr>
        <p:spPr>
          <a:xfrm>
            <a:off x="4781550" y="6102429"/>
            <a:ext cx="1249680" cy="188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0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0.000</a:t>
            </a:r>
            <a:endParaRPr lang="en-US" sz="1050" dirty="0"/>
          </a:p>
        </p:txBody>
      </p:sp>
      <p:sp>
        <p:nvSpPr>
          <p:cNvPr id="56" name="Text 52"/>
          <p:cNvSpPr/>
          <p:nvPr/>
        </p:nvSpPr>
        <p:spPr>
          <a:xfrm>
            <a:off x="6316504" y="6102429"/>
            <a:ext cx="865942" cy="188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050" b="1" dirty="0">
                <a:solidFill>
                  <a:srgbClr val="3257B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RAG</a:t>
            </a:r>
            <a:endParaRPr lang="en-US" sz="1050" dirty="0"/>
          </a:p>
        </p:txBody>
      </p:sp>
      <p:sp>
        <p:nvSpPr>
          <p:cNvPr id="57" name="Text 53"/>
          <p:cNvSpPr/>
          <p:nvPr/>
        </p:nvSpPr>
        <p:spPr>
          <a:xfrm>
            <a:off x="7467719" y="6102429"/>
            <a:ext cx="869752" cy="188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0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∞</a:t>
            </a:r>
            <a:endParaRPr lang="en-US" sz="1050" dirty="0"/>
          </a:p>
        </p:txBody>
      </p:sp>
      <p:sp>
        <p:nvSpPr>
          <p:cNvPr id="58" name="Text 54"/>
          <p:cNvSpPr/>
          <p:nvPr/>
        </p:nvSpPr>
        <p:spPr>
          <a:xfrm>
            <a:off x="10704909" y="3906083"/>
            <a:ext cx="1264444" cy="256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00"/>
              </a:lnSpc>
              <a:buNone/>
            </a:pPr>
            <a:r>
              <a:rPr lang="en-US" sz="20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37%</a:t>
            </a:r>
            <a:endParaRPr lang="en-US" sz="2000" dirty="0"/>
          </a:p>
        </p:txBody>
      </p:sp>
      <p:pic>
        <p:nvPicPr>
          <p:cNvPr id="59" name="Image 2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66202" y="3263503"/>
            <a:ext cx="1542098" cy="1542098"/>
          </a:xfrm>
          <a:prstGeom prst="rect">
            <a:avLst/>
          </a:prstGeom>
        </p:spPr>
      </p:pic>
      <p:sp>
        <p:nvSpPr>
          <p:cNvPr id="60" name="Text 55"/>
          <p:cNvSpPr/>
          <p:nvPr/>
        </p:nvSpPr>
        <p:spPr>
          <a:xfrm>
            <a:off x="10333792" y="4937403"/>
            <a:ext cx="2006918" cy="217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Hallucination Reduction</a:t>
            </a:r>
            <a:endParaRPr lang="en-US" sz="1350" dirty="0"/>
          </a:p>
        </p:txBody>
      </p:sp>
      <p:sp>
        <p:nvSpPr>
          <p:cNvPr id="61" name="Text 56"/>
          <p:cNvSpPr/>
          <p:nvPr/>
        </p:nvSpPr>
        <p:spPr>
          <a:xfrm>
            <a:off x="10704909" y="6026110"/>
            <a:ext cx="1264444" cy="256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00"/>
              </a:lnSpc>
              <a:buNone/>
            </a:pPr>
            <a:r>
              <a:rPr lang="en-US" sz="20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50%</a:t>
            </a:r>
            <a:endParaRPr lang="en-US" sz="2000" dirty="0"/>
          </a:p>
        </p:txBody>
      </p:sp>
      <p:pic>
        <p:nvPicPr>
          <p:cNvPr id="62" name="Image 3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566202" y="5383530"/>
            <a:ext cx="1542098" cy="1542098"/>
          </a:xfrm>
          <a:prstGeom prst="rect">
            <a:avLst/>
          </a:prstGeom>
        </p:spPr>
      </p:pic>
      <p:sp>
        <p:nvSpPr>
          <p:cNvPr id="63" name="Text 57"/>
          <p:cNvSpPr/>
          <p:nvPr/>
        </p:nvSpPr>
        <p:spPr>
          <a:xfrm>
            <a:off x="10468927" y="7057430"/>
            <a:ext cx="1736646" cy="217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MRR Score</a:t>
            </a:r>
            <a:endParaRPr lang="en-US" sz="1350" dirty="0"/>
          </a:p>
        </p:txBody>
      </p:sp>
      <p:sp>
        <p:nvSpPr>
          <p:cNvPr id="64" name="Text 58"/>
          <p:cNvSpPr/>
          <p:nvPr/>
        </p:nvSpPr>
        <p:spPr>
          <a:xfrm>
            <a:off x="8830389" y="7371636"/>
            <a:ext cx="5013722" cy="188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450"/>
              </a:lnSpc>
              <a:buNone/>
            </a:pPr>
            <a:r>
              <a:rPr lang="en-US" sz="10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Top-2 retrieval</a:t>
            </a:r>
            <a:endParaRPr lang="en-US" sz="10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69858"/>
            <a:ext cx="6694170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00"/>
              </a:lnSpc>
              <a:buNone/>
            </a:pPr>
            <a:r>
              <a:rPr lang="en-US" sz="31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Why RAG Outperforms Base Models</a:t>
            </a:r>
            <a:endParaRPr lang="en-US" sz="3100" dirty="0"/>
          </a:p>
        </p:txBody>
      </p:sp>
      <p:sp>
        <p:nvSpPr>
          <p:cNvPr id="3" name="Text 1"/>
          <p:cNvSpPr/>
          <p:nvPr/>
        </p:nvSpPr>
        <p:spPr>
          <a:xfrm>
            <a:off x="793790" y="1583412"/>
            <a:ext cx="205132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Base LLM Limitations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790" y="1958340"/>
            <a:ext cx="605921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2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Large language models operating without retrieval mechanisms face fundamental constraints that limit their effectiveness for enterprise knowledge systems.</a:t>
            </a:r>
            <a:endParaRPr lang="en-US" sz="1250" dirty="0"/>
          </a:p>
        </p:txBody>
      </p:sp>
      <p:sp>
        <p:nvSpPr>
          <p:cNvPr id="5" name="Shape 3"/>
          <p:cNvSpPr/>
          <p:nvPr/>
        </p:nvSpPr>
        <p:spPr>
          <a:xfrm>
            <a:off x="793790" y="2558415"/>
            <a:ext cx="2966085" cy="1195268"/>
          </a:xfrm>
          <a:prstGeom prst="roundRect">
            <a:avLst>
              <a:gd name="adj" fmla="val 9180"/>
            </a:avLst>
          </a:prstGeom>
          <a:solidFill>
            <a:srgbClr val="FBFCFE"/>
          </a:solidFill>
          <a:ln w="22860">
            <a:solidFill>
              <a:srgbClr val="CFD2D8"/>
            </a:solidFill>
            <a:prstDash val="solid"/>
          </a:ln>
        </p:spPr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0930" y="2558415"/>
            <a:ext cx="91440" cy="1195268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043940" y="2739985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Knowledge Cutoff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1043940" y="3114913"/>
            <a:ext cx="2534364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2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Relies solely on training data with fixed knowledge cutoff dates</a:t>
            </a:r>
            <a:endParaRPr lang="en-US" sz="1250" dirty="0"/>
          </a:p>
        </p:txBody>
      </p:sp>
      <p:sp>
        <p:nvSpPr>
          <p:cNvPr id="9" name="Shape 6"/>
          <p:cNvSpPr/>
          <p:nvPr/>
        </p:nvSpPr>
        <p:spPr>
          <a:xfrm>
            <a:off x="3886795" y="2558415"/>
            <a:ext cx="2966204" cy="1195268"/>
          </a:xfrm>
          <a:prstGeom prst="roundRect">
            <a:avLst>
              <a:gd name="adj" fmla="val 9180"/>
            </a:avLst>
          </a:prstGeom>
          <a:solidFill>
            <a:srgbClr val="FBFCFE"/>
          </a:solidFill>
          <a:ln w="22860">
            <a:solidFill>
              <a:srgbClr val="CFD2D8"/>
            </a:solidFill>
            <a:prstDash val="solid"/>
          </a:ln>
        </p:spPr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3935" y="2558415"/>
            <a:ext cx="91440" cy="1195268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4136946" y="2739985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Hallucination Risk</a:t>
            </a:r>
            <a:endParaRPr lang="en-US" sz="1550" dirty="0"/>
          </a:p>
        </p:txBody>
      </p:sp>
      <p:sp>
        <p:nvSpPr>
          <p:cNvPr id="12" name="Text 8"/>
          <p:cNvSpPr/>
          <p:nvPr/>
        </p:nvSpPr>
        <p:spPr>
          <a:xfrm>
            <a:off x="4136946" y="3114913"/>
            <a:ext cx="2534483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2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May fabricate specific Tesla policies or technical specifications</a:t>
            </a:r>
            <a:endParaRPr lang="en-US" sz="1250" dirty="0"/>
          </a:p>
        </p:txBody>
      </p:sp>
      <p:sp>
        <p:nvSpPr>
          <p:cNvPr id="13" name="Shape 9"/>
          <p:cNvSpPr/>
          <p:nvPr/>
        </p:nvSpPr>
        <p:spPr>
          <a:xfrm>
            <a:off x="793790" y="3880604"/>
            <a:ext cx="2966085" cy="1195268"/>
          </a:xfrm>
          <a:prstGeom prst="roundRect">
            <a:avLst>
              <a:gd name="adj" fmla="val 9180"/>
            </a:avLst>
          </a:prstGeom>
          <a:solidFill>
            <a:srgbClr val="FBFCFE"/>
          </a:solidFill>
          <a:ln w="22860">
            <a:solidFill>
              <a:srgbClr val="CFD2D8"/>
            </a:solidFill>
            <a:prstDash val="solid"/>
          </a:ln>
        </p:spPr>
      </p:sp>
      <p:pic>
        <p:nvPicPr>
          <p:cNvPr id="14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930" y="3880604"/>
            <a:ext cx="91440" cy="1195268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1043940" y="4062174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Generic Knowledge</a:t>
            </a:r>
            <a:endParaRPr lang="en-US" sz="1550" dirty="0"/>
          </a:p>
        </p:txBody>
      </p:sp>
      <p:sp>
        <p:nvSpPr>
          <p:cNvPr id="16" name="Text 11"/>
          <p:cNvSpPr/>
          <p:nvPr/>
        </p:nvSpPr>
        <p:spPr>
          <a:xfrm>
            <a:off x="1043940" y="4437102"/>
            <a:ext cx="2534364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2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Lacks Tesla-specific details and proprietary information</a:t>
            </a:r>
            <a:endParaRPr lang="en-US" sz="1250" dirty="0"/>
          </a:p>
        </p:txBody>
      </p:sp>
      <p:sp>
        <p:nvSpPr>
          <p:cNvPr id="17" name="Shape 12"/>
          <p:cNvSpPr/>
          <p:nvPr/>
        </p:nvSpPr>
        <p:spPr>
          <a:xfrm>
            <a:off x="3886795" y="3880604"/>
            <a:ext cx="2966204" cy="1195268"/>
          </a:xfrm>
          <a:prstGeom prst="roundRect">
            <a:avLst>
              <a:gd name="adj" fmla="val 9180"/>
            </a:avLst>
          </a:prstGeom>
          <a:solidFill>
            <a:srgbClr val="FBFCFE"/>
          </a:solidFill>
          <a:ln w="22860">
            <a:solidFill>
              <a:srgbClr val="CFD2D8"/>
            </a:solidFill>
            <a:prstDash val="solid"/>
          </a:ln>
        </p:spPr>
      </p:sp>
      <p:pic>
        <p:nvPicPr>
          <p:cNvPr id="1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3935" y="3880604"/>
            <a:ext cx="91440" cy="1195268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4136946" y="4062174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No Grounding</a:t>
            </a:r>
            <a:endParaRPr lang="en-US" sz="1550" dirty="0"/>
          </a:p>
        </p:txBody>
      </p:sp>
      <p:sp>
        <p:nvSpPr>
          <p:cNvPr id="20" name="Text 14"/>
          <p:cNvSpPr/>
          <p:nvPr/>
        </p:nvSpPr>
        <p:spPr>
          <a:xfrm>
            <a:off x="4136946" y="4437102"/>
            <a:ext cx="2534483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2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Cannot verify claims against actual source documents</a:t>
            </a:r>
            <a:endParaRPr lang="en-US" sz="1250" dirty="0"/>
          </a:p>
        </p:txBody>
      </p:sp>
      <p:sp>
        <p:nvSpPr>
          <p:cNvPr id="21" name="Shape 15"/>
          <p:cNvSpPr/>
          <p:nvPr/>
        </p:nvSpPr>
        <p:spPr>
          <a:xfrm>
            <a:off x="7133511" y="1456492"/>
            <a:ext cx="6824901" cy="6003250"/>
          </a:xfrm>
          <a:prstGeom prst="roundRect">
            <a:avLst>
              <a:gd name="adj" fmla="val 397"/>
            </a:avLst>
          </a:prstGeom>
          <a:solidFill>
            <a:srgbClr val="3257B8"/>
          </a:solidFill>
          <a:ln/>
        </p:spPr>
      </p:sp>
      <p:sp>
        <p:nvSpPr>
          <p:cNvPr id="22" name="Text 16"/>
          <p:cNvSpPr/>
          <p:nvPr/>
        </p:nvSpPr>
        <p:spPr>
          <a:xfrm>
            <a:off x="7292221" y="1583412"/>
            <a:ext cx="2301359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RAG System Advantages</a:t>
            </a:r>
            <a:endParaRPr lang="en-US" sz="1550" dirty="0"/>
          </a:p>
        </p:txBody>
      </p:sp>
      <p:sp>
        <p:nvSpPr>
          <p:cNvPr id="23" name="Text 17"/>
          <p:cNvSpPr/>
          <p:nvPr/>
        </p:nvSpPr>
        <p:spPr>
          <a:xfrm>
            <a:off x="7292221" y="1958340"/>
            <a:ext cx="650748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250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Our retrieval-augmented approach fundamentally transforms how the system accesses and utilises information, delivering superior reliability.</a:t>
            </a:r>
            <a:endParaRPr lang="en-US" sz="1250" dirty="0"/>
          </a:p>
        </p:txBody>
      </p:sp>
      <p:sp>
        <p:nvSpPr>
          <p:cNvPr id="24" name="Text 18"/>
          <p:cNvSpPr/>
          <p:nvPr/>
        </p:nvSpPr>
        <p:spPr>
          <a:xfrm>
            <a:off x="7292221" y="2558415"/>
            <a:ext cx="158710" cy="1983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250" dirty="0">
                <a:solidFill>
                  <a:srgbClr val="FFFFFF"/>
                </a:solidFill>
                <a:latin typeface="Roboto Slab Light" pitchFamily="34" charset="0"/>
                <a:ea typeface="Roboto Slab Light" pitchFamily="34" charset="-122"/>
                <a:cs typeface="Roboto Slab Light" pitchFamily="34" charset="-120"/>
              </a:rPr>
              <a:t>01</a:t>
            </a:r>
            <a:endParaRPr lang="en-US" sz="1250" dirty="0"/>
          </a:p>
        </p:txBody>
      </p:sp>
      <p:pic>
        <p:nvPicPr>
          <p:cNvPr id="25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92221" y="2805232"/>
            <a:ext cx="6507480" cy="22860"/>
          </a:xfrm>
          <a:prstGeom prst="rect">
            <a:avLst/>
          </a:prstGeom>
        </p:spPr>
      </p:pic>
      <p:sp>
        <p:nvSpPr>
          <p:cNvPr id="26" name="Text 19"/>
          <p:cNvSpPr/>
          <p:nvPr/>
        </p:nvSpPr>
        <p:spPr>
          <a:xfrm>
            <a:off x="7292221" y="2930247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Active Retrieval</a:t>
            </a:r>
            <a:endParaRPr lang="en-US" sz="1550" dirty="0"/>
          </a:p>
        </p:txBody>
      </p:sp>
      <p:sp>
        <p:nvSpPr>
          <p:cNvPr id="27" name="Text 20"/>
          <p:cNvSpPr/>
          <p:nvPr/>
        </p:nvSpPr>
        <p:spPr>
          <a:xfrm>
            <a:off x="7292221" y="3305175"/>
            <a:ext cx="6507480" cy="2286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250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Retrieves relevant chunks from current Tesla PDFs in real-time</a:t>
            </a:r>
            <a:endParaRPr lang="en-US" sz="1250" dirty="0"/>
          </a:p>
        </p:txBody>
      </p:sp>
      <p:sp>
        <p:nvSpPr>
          <p:cNvPr id="28" name="Text 21"/>
          <p:cNvSpPr/>
          <p:nvPr/>
        </p:nvSpPr>
        <p:spPr>
          <a:xfrm>
            <a:off x="7292221" y="3779758"/>
            <a:ext cx="158710" cy="1983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250" dirty="0">
                <a:solidFill>
                  <a:srgbClr val="FFFFFF"/>
                </a:solidFill>
                <a:latin typeface="Roboto Slab Light" pitchFamily="34" charset="0"/>
                <a:ea typeface="Roboto Slab Light" pitchFamily="34" charset="-122"/>
                <a:cs typeface="Roboto Slab Light" pitchFamily="34" charset="-120"/>
              </a:rPr>
              <a:t>02</a:t>
            </a:r>
            <a:endParaRPr lang="en-US" sz="1250" dirty="0"/>
          </a:p>
        </p:txBody>
      </p:sp>
      <p:pic>
        <p:nvPicPr>
          <p:cNvPr id="29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92221" y="4010739"/>
            <a:ext cx="6507480" cy="22860"/>
          </a:xfrm>
          <a:prstGeom prst="rect">
            <a:avLst/>
          </a:prstGeom>
        </p:spPr>
      </p:pic>
      <p:sp>
        <p:nvSpPr>
          <p:cNvPr id="30" name="Text 22"/>
          <p:cNvSpPr/>
          <p:nvPr/>
        </p:nvSpPr>
        <p:spPr>
          <a:xfrm>
            <a:off x="7292221" y="4151590"/>
            <a:ext cx="1998345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Document Grounding</a:t>
            </a:r>
            <a:endParaRPr lang="en-US" sz="1550" dirty="0"/>
          </a:p>
        </p:txBody>
      </p:sp>
      <p:sp>
        <p:nvSpPr>
          <p:cNvPr id="31" name="Text 23"/>
          <p:cNvSpPr/>
          <p:nvPr/>
        </p:nvSpPr>
        <p:spPr>
          <a:xfrm>
            <a:off x="7292221" y="4526518"/>
            <a:ext cx="6507480" cy="2286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250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Answers grounded in actual, verifiable Tesla documentation</a:t>
            </a:r>
            <a:endParaRPr lang="en-US" sz="1250" dirty="0"/>
          </a:p>
        </p:txBody>
      </p:sp>
      <p:sp>
        <p:nvSpPr>
          <p:cNvPr id="32" name="Text 24"/>
          <p:cNvSpPr/>
          <p:nvPr/>
        </p:nvSpPr>
        <p:spPr>
          <a:xfrm>
            <a:off x="7292221" y="5001101"/>
            <a:ext cx="158710" cy="1983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250" dirty="0">
                <a:solidFill>
                  <a:srgbClr val="FFFFFF"/>
                </a:solidFill>
                <a:latin typeface="Roboto Slab Light" pitchFamily="34" charset="0"/>
                <a:ea typeface="Roboto Slab Light" pitchFamily="34" charset="-122"/>
                <a:cs typeface="Roboto Slab Light" pitchFamily="34" charset="-120"/>
              </a:rPr>
              <a:t>03</a:t>
            </a:r>
            <a:endParaRPr lang="en-US" sz="1250" dirty="0"/>
          </a:p>
        </p:txBody>
      </p:sp>
      <p:pic>
        <p:nvPicPr>
          <p:cNvPr id="33" name="Image 6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92221" y="5216247"/>
            <a:ext cx="6507480" cy="22860"/>
          </a:xfrm>
          <a:prstGeom prst="rect">
            <a:avLst/>
          </a:prstGeom>
        </p:spPr>
      </p:pic>
      <p:sp>
        <p:nvSpPr>
          <p:cNvPr id="34" name="Text 25"/>
          <p:cNvSpPr/>
          <p:nvPr/>
        </p:nvSpPr>
        <p:spPr>
          <a:xfrm>
            <a:off x="7292221" y="5372933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Source Attribution</a:t>
            </a:r>
            <a:endParaRPr lang="en-US" sz="1550" dirty="0"/>
          </a:p>
        </p:txBody>
      </p:sp>
      <p:sp>
        <p:nvSpPr>
          <p:cNvPr id="35" name="Text 26"/>
          <p:cNvSpPr/>
          <p:nvPr/>
        </p:nvSpPr>
        <p:spPr>
          <a:xfrm>
            <a:off x="7292221" y="5747861"/>
            <a:ext cx="6507480" cy="2286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250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Cites specific sources with page numbers for transparency</a:t>
            </a:r>
            <a:endParaRPr lang="en-US" sz="1250" dirty="0"/>
          </a:p>
        </p:txBody>
      </p:sp>
      <p:sp>
        <p:nvSpPr>
          <p:cNvPr id="36" name="Text 27"/>
          <p:cNvSpPr/>
          <p:nvPr/>
        </p:nvSpPr>
        <p:spPr>
          <a:xfrm>
            <a:off x="7292221" y="6222444"/>
            <a:ext cx="158710" cy="1983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250" dirty="0">
                <a:solidFill>
                  <a:srgbClr val="FFFFFF"/>
                </a:solidFill>
                <a:latin typeface="Roboto Slab Light" pitchFamily="34" charset="0"/>
                <a:ea typeface="Roboto Slab Light" pitchFamily="34" charset="-122"/>
                <a:cs typeface="Roboto Slab Light" pitchFamily="34" charset="-120"/>
              </a:rPr>
              <a:t>04</a:t>
            </a:r>
            <a:endParaRPr lang="en-US" sz="1250" dirty="0"/>
          </a:p>
        </p:txBody>
      </p:sp>
      <p:pic>
        <p:nvPicPr>
          <p:cNvPr id="37" name="Image 7" descr="preencoded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92221" y="6421755"/>
            <a:ext cx="6507480" cy="22860"/>
          </a:xfrm>
          <a:prstGeom prst="rect">
            <a:avLst/>
          </a:prstGeom>
        </p:spPr>
      </p:pic>
      <p:sp>
        <p:nvSpPr>
          <p:cNvPr id="38" name="Text 28"/>
          <p:cNvSpPr/>
          <p:nvPr/>
        </p:nvSpPr>
        <p:spPr>
          <a:xfrm>
            <a:off x="7292221" y="6594277"/>
            <a:ext cx="214717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Reduced Hallucination</a:t>
            </a:r>
            <a:endParaRPr lang="en-US" sz="1550" dirty="0"/>
          </a:p>
        </p:txBody>
      </p:sp>
      <p:sp>
        <p:nvSpPr>
          <p:cNvPr id="39" name="Text 29"/>
          <p:cNvSpPr/>
          <p:nvPr/>
        </p:nvSpPr>
        <p:spPr>
          <a:xfrm>
            <a:off x="7292221" y="6969204"/>
            <a:ext cx="6507480" cy="2286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250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37% lower hallucination risk through factual grounding</a:t>
            </a:r>
            <a:endParaRPr lang="en-US" sz="12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47462"/>
            <a:ext cx="4916210" cy="527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50"/>
              </a:lnSpc>
              <a:buNone/>
            </a:pPr>
            <a:r>
              <a:rPr lang="en-US" sz="33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Technical Specifications</a:t>
            </a:r>
            <a:endParaRPr lang="en-US" sz="3300" dirty="0"/>
          </a:p>
        </p:txBody>
      </p:sp>
      <p:sp>
        <p:nvSpPr>
          <p:cNvPr id="3" name="Text 1"/>
          <p:cNvSpPr/>
          <p:nvPr/>
        </p:nvSpPr>
        <p:spPr>
          <a:xfrm>
            <a:off x="793790" y="1532930"/>
            <a:ext cx="2659261" cy="263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Core System Configuration</a:t>
            </a:r>
            <a:endParaRPr lang="en-US" sz="1650" dirty="0"/>
          </a:p>
        </p:txBody>
      </p:sp>
      <p:sp>
        <p:nvSpPr>
          <p:cNvPr id="4" name="Text 2"/>
          <p:cNvSpPr/>
          <p:nvPr/>
        </p:nvSpPr>
        <p:spPr>
          <a:xfrm>
            <a:off x="793790" y="1939766"/>
            <a:ext cx="6988373" cy="4993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Our carefully tuned parameters balance retrieval quality, generation accuracy, and system performance across the entire RAG pipeline.</a:t>
            </a:r>
            <a:endParaRPr lang="en-US" sz="1300" dirty="0"/>
          </a:p>
        </p:txBody>
      </p:sp>
      <p:sp>
        <p:nvSpPr>
          <p:cNvPr id="5" name="Shape 3"/>
          <p:cNvSpPr/>
          <p:nvPr/>
        </p:nvSpPr>
        <p:spPr>
          <a:xfrm>
            <a:off x="793790" y="2600325"/>
            <a:ext cx="6988373" cy="4820483"/>
          </a:xfrm>
          <a:prstGeom prst="roundRect">
            <a:avLst>
              <a:gd name="adj" fmla="val 525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801410" y="2607945"/>
            <a:ext cx="6973133" cy="43684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5"/>
          <p:cNvSpPr/>
          <p:nvPr/>
        </p:nvSpPr>
        <p:spPr>
          <a:xfrm>
            <a:off x="970121" y="2701528"/>
            <a:ext cx="3145512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0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Parameter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4460438" y="2701528"/>
            <a:ext cx="3145512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0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Value</a:t>
            </a:r>
            <a:endParaRPr lang="en-US" sz="1300" dirty="0"/>
          </a:p>
        </p:txBody>
      </p:sp>
      <p:sp>
        <p:nvSpPr>
          <p:cNvPr id="9" name="Shape 7"/>
          <p:cNvSpPr/>
          <p:nvPr/>
        </p:nvSpPr>
        <p:spPr>
          <a:xfrm>
            <a:off x="801410" y="3044785"/>
            <a:ext cx="6973133" cy="436840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970121" y="3138368"/>
            <a:ext cx="3145512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Chunk Size</a:t>
            </a:r>
            <a:endParaRPr lang="en-US" sz="1300" dirty="0"/>
          </a:p>
        </p:txBody>
      </p:sp>
      <p:sp>
        <p:nvSpPr>
          <p:cNvPr id="11" name="Text 9"/>
          <p:cNvSpPr/>
          <p:nvPr/>
        </p:nvSpPr>
        <p:spPr>
          <a:xfrm>
            <a:off x="4460438" y="3138368"/>
            <a:ext cx="3145512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512 characters</a:t>
            </a:r>
            <a:endParaRPr lang="en-US" sz="1300" dirty="0"/>
          </a:p>
        </p:txBody>
      </p:sp>
      <p:sp>
        <p:nvSpPr>
          <p:cNvPr id="12" name="Shape 10"/>
          <p:cNvSpPr/>
          <p:nvPr/>
        </p:nvSpPr>
        <p:spPr>
          <a:xfrm>
            <a:off x="801410" y="3481626"/>
            <a:ext cx="6973133" cy="43684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970121" y="3575209"/>
            <a:ext cx="3145512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Chunk Overlap</a:t>
            </a:r>
            <a:endParaRPr lang="en-US" sz="1300" dirty="0"/>
          </a:p>
        </p:txBody>
      </p:sp>
      <p:sp>
        <p:nvSpPr>
          <p:cNvPr id="14" name="Text 12"/>
          <p:cNvSpPr/>
          <p:nvPr/>
        </p:nvSpPr>
        <p:spPr>
          <a:xfrm>
            <a:off x="4460438" y="3575209"/>
            <a:ext cx="3145512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50 characters</a:t>
            </a:r>
            <a:endParaRPr lang="en-US" sz="1300" dirty="0"/>
          </a:p>
        </p:txBody>
      </p:sp>
      <p:sp>
        <p:nvSpPr>
          <p:cNvPr id="15" name="Shape 13"/>
          <p:cNvSpPr/>
          <p:nvPr/>
        </p:nvSpPr>
        <p:spPr>
          <a:xfrm>
            <a:off x="801410" y="3918466"/>
            <a:ext cx="6973133" cy="436840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6" name="Text 14"/>
          <p:cNvSpPr/>
          <p:nvPr/>
        </p:nvSpPr>
        <p:spPr>
          <a:xfrm>
            <a:off x="970121" y="4012049"/>
            <a:ext cx="3145512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Embedding Model</a:t>
            </a:r>
            <a:endParaRPr lang="en-US" sz="1300" dirty="0"/>
          </a:p>
        </p:txBody>
      </p:sp>
      <p:sp>
        <p:nvSpPr>
          <p:cNvPr id="17" name="Text 15"/>
          <p:cNvSpPr/>
          <p:nvPr/>
        </p:nvSpPr>
        <p:spPr>
          <a:xfrm>
            <a:off x="4460438" y="4012049"/>
            <a:ext cx="3145512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all-MiniLM-L6-v2</a:t>
            </a:r>
            <a:endParaRPr lang="en-US" sz="1300" dirty="0"/>
          </a:p>
        </p:txBody>
      </p:sp>
      <p:sp>
        <p:nvSpPr>
          <p:cNvPr id="18" name="Shape 16"/>
          <p:cNvSpPr/>
          <p:nvPr/>
        </p:nvSpPr>
        <p:spPr>
          <a:xfrm>
            <a:off x="801410" y="4355306"/>
            <a:ext cx="6973133" cy="43684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9" name="Text 17"/>
          <p:cNvSpPr/>
          <p:nvPr/>
        </p:nvSpPr>
        <p:spPr>
          <a:xfrm>
            <a:off x="970121" y="4448889"/>
            <a:ext cx="3145512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Embedding Dimension</a:t>
            </a:r>
            <a:endParaRPr lang="en-US" sz="1300" dirty="0"/>
          </a:p>
        </p:txBody>
      </p:sp>
      <p:sp>
        <p:nvSpPr>
          <p:cNvPr id="20" name="Text 18"/>
          <p:cNvSpPr/>
          <p:nvPr/>
        </p:nvSpPr>
        <p:spPr>
          <a:xfrm>
            <a:off x="4460438" y="4448889"/>
            <a:ext cx="3145512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384</a:t>
            </a:r>
            <a:endParaRPr lang="en-US" sz="1300" dirty="0"/>
          </a:p>
        </p:txBody>
      </p:sp>
      <p:sp>
        <p:nvSpPr>
          <p:cNvPr id="21" name="Shape 19"/>
          <p:cNvSpPr/>
          <p:nvPr/>
        </p:nvSpPr>
        <p:spPr>
          <a:xfrm>
            <a:off x="801410" y="4792147"/>
            <a:ext cx="6973133" cy="436840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2" name="Text 20"/>
          <p:cNvSpPr/>
          <p:nvPr/>
        </p:nvSpPr>
        <p:spPr>
          <a:xfrm>
            <a:off x="970121" y="4885730"/>
            <a:ext cx="3145512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Vector Store</a:t>
            </a:r>
            <a:endParaRPr lang="en-US" sz="1300" dirty="0"/>
          </a:p>
        </p:txBody>
      </p:sp>
      <p:sp>
        <p:nvSpPr>
          <p:cNvPr id="23" name="Text 21"/>
          <p:cNvSpPr/>
          <p:nvPr/>
        </p:nvSpPr>
        <p:spPr>
          <a:xfrm>
            <a:off x="4460438" y="4885730"/>
            <a:ext cx="3145512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FAISS (Flat Index)</a:t>
            </a:r>
            <a:endParaRPr lang="en-US" sz="1300" dirty="0"/>
          </a:p>
        </p:txBody>
      </p:sp>
      <p:sp>
        <p:nvSpPr>
          <p:cNvPr id="24" name="Shape 22"/>
          <p:cNvSpPr/>
          <p:nvPr/>
        </p:nvSpPr>
        <p:spPr>
          <a:xfrm>
            <a:off x="801410" y="5228987"/>
            <a:ext cx="6973133" cy="43684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970121" y="5172221"/>
            <a:ext cx="3145512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Similarity Metric</a:t>
            </a:r>
            <a:endParaRPr lang="en-US" sz="1300" dirty="0"/>
          </a:p>
        </p:txBody>
      </p:sp>
      <p:sp>
        <p:nvSpPr>
          <p:cNvPr id="26" name="Text 24"/>
          <p:cNvSpPr/>
          <p:nvPr/>
        </p:nvSpPr>
        <p:spPr>
          <a:xfrm>
            <a:off x="4460438" y="5172221"/>
            <a:ext cx="3145512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Cosine Similarity</a:t>
            </a:r>
            <a:endParaRPr lang="en-US" sz="1300" dirty="0"/>
          </a:p>
        </p:txBody>
      </p:sp>
      <p:sp>
        <p:nvSpPr>
          <p:cNvPr id="27" name="Shape 25"/>
          <p:cNvSpPr/>
          <p:nvPr/>
        </p:nvSpPr>
        <p:spPr>
          <a:xfrm>
            <a:off x="801410" y="5515478"/>
            <a:ext cx="6973133" cy="436840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8" name="Text 26"/>
          <p:cNvSpPr/>
          <p:nvPr/>
        </p:nvSpPr>
        <p:spPr>
          <a:xfrm>
            <a:off x="970121" y="5609061"/>
            <a:ext cx="3145512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Top-K Retrieval</a:t>
            </a:r>
            <a:endParaRPr lang="en-US" sz="1300" dirty="0"/>
          </a:p>
        </p:txBody>
      </p:sp>
      <p:sp>
        <p:nvSpPr>
          <p:cNvPr id="29" name="Text 27"/>
          <p:cNvSpPr/>
          <p:nvPr/>
        </p:nvSpPr>
        <p:spPr>
          <a:xfrm>
            <a:off x="4460438" y="5609061"/>
            <a:ext cx="3145512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5 chunks</a:t>
            </a:r>
            <a:endParaRPr lang="en-US" sz="1300" dirty="0"/>
          </a:p>
        </p:txBody>
      </p:sp>
      <p:sp>
        <p:nvSpPr>
          <p:cNvPr id="30" name="Shape 28"/>
          <p:cNvSpPr/>
          <p:nvPr/>
        </p:nvSpPr>
        <p:spPr>
          <a:xfrm>
            <a:off x="801410" y="5952318"/>
            <a:ext cx="6973133" cy="43684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1" name="Text 29"/>
          <p:cNvSpPr/>
          <p:nvPr/>
        </p:nvSpPr>
        <p:spPr>
          <a:xfrm>
            <a:off x="970121" y="6045901"/>
            <a:ext cx="3145512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LLM</a:t>
            </a:r>
            <a:endParaRPr lang="en-US" sz="1300" dirty="0"/>
          </a:p>
        </p:txBody>
      </p:sp>
      <p:sp>
        <p:nvSpPr>
          <p:cNvPr id="32" name="Text 30"/>
          <p:cNvSpPr/>
          <p:nvPr/>
        </p:nvSpPr>
        <p:spPr>
          <a:xfrm>
            <a:off x="4460438" y="6045901"/>
            <a:ext cx="3145512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Llama 3.3 70B Versatile</a:t>
            </a:r>
            <a:endParaRPr lang="en-US" sz="1300" dirty="0"/>
          </a:p>
        </p:txBody>
      </p:sp>
      <p:sp>
        <p:nvSpPr>
          <p:cNvPr id="33" name="Shape 31"/>
          <p:cNvSpPr/>
          <p:nvPr/>
        </p:nvSpPr>
        <p:spPr>
          <a:xfrm>
            <a:off x="801410" y="6389159"/>
            <a:ext cx="6973133" cy="436840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4" name="Text 32"/>
          <p:cNvSpPr/>
          <p:nvPr/>
        </p:nvSpPr>
        <p:spPr>
          <a:xfrm>
            <a:off x="970121" y="6482742"/>
            <a:ext cx="3145512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Temperature</a:t>
            </a:r>
            <a:endParaRPr lang="en-US" sz="1300" dirty="0"/>
          </a:p>
        </p:txBody>
      </p:sp>
      <p:sp>
        <p:nvSpPr>
          <p:cNvPr id="35" name="Text 33"/>
          <p:cNvSpPr/>
          <p:nvPr/>
        </p:nvSpPr>
        <p:spPr>
          <a:xfrm>
            <a:off x="4460438" y="6482742"/>
            <a:ext cx="3145512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0.1 (low for factual)</a:t>
            </a:r>
            <a:endParaRPr lang="en-US" sz="1300" dirty="0"/>
          </a:p>
        </p:txBody>
      </p:sp>
      <p:sp>
        <p:nvSpPr>
          <p:cNvPr id="36" name="Shape 34"/>
          <p:cNvSpPr/>
          <p:nvPr/>
        </p:nvSpPr>
        <p:spPr>
          <a:xfrm>
            <a:off x="801410" y="6825999"/>
            <a:ext cx="6973133" cy="43684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7" name="Text 35"/>
          <p:cNvSpPr/>
          <p:nvPr/>
        </p:nvSpPr>
        <p:spPr>
          <a:xfrm>
            <a:off x="970121" y="6919582"/>
            <a:ext cx="3145512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Top-P</a:t>
            </a:r>
            <a:endParaRPr lang="en-US" sz="1300" dirty="0"/>
          </a:p>
        </p:txBody>
      </p:sp>
      <p:sp>
        <p:nvSpPr>
          <p:cNvPr id="38" name="Text 36"/>
          <p:cNvSpPr/>
          <p:nvPr/>
        </p:nvSpPr>
        <p:spPr>
          <a:xfrm>
            <a:off x="4460438" y="6919582"/>
            <a:ext cx="3145512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0.9</a:t>
            </a:r>
            <a:endParaRPr lang="en-US" sz="1300" dirty="0"/>
          </a:p>
        </p:txBody>
      </p:sp>
      <p:sp>
        <p:nvSpPr>
          <p:cNvPr id="39" name="Text 37"/>
          <p:cNvSpPr/>
          <p:nvPr/>
        </p:nvSpPr>
        <p:spPr>
          <a:xfrm>
            <a:off x="8201263" y="1532930"/>
            <a:ext cx="2108716" cy="263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Dataset Overview</a:t>
            </a:r>
            <a:endParaRPr lang="en-US" sz="1650" dirty="0"/>
          </a:p>
        </p:txBody>
      </p:sp>
      <p:sp>
        <p:nvSpPr>
          <p:cNvPr id="40" name="Text 38"/>
          <p:cNvSpPr/>
          <p:nvPr/>
        </p:nvSpPr>
        <p:spPr>
          <a:xfrm>
            <a:off x="8201263" y="2041922"/>
            <a:ext cx="2731770" cy="556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350"/>
              </a:lnSpc>
              <a:buNone/>
            </a:pPr>
            <a:r>
              <a:rPr lang="en-US" sz="43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7</a:t>
            </a:r>
            <a:endParaRPr lang="en-US" sz="4350" dirty="0"/>
          </a:p>
        </p:txBody>
      </p:sp>
      <p:sp>
        <p:nvSpPr>
          <p:cNvPr id="41" name="Text 39"/>
          <p:cNvSpPr/>
          <p:nvPr/>
        </p:nvSpPr>
        <p:spPr>
          <a:xfrm>
            <a:off x="8512731" y="2790349"/>
            <a:ext cx="2108716" cy="263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PDF Documents</a:t>
            </a:r>
            <a:endParaRPr lang="en-US" sz="1650" dirty="0"/>
          </a:p>
        </p:txBody>
      </p:sp>
      <p:sp>
        <p:nvSpPr>
          <p:cNvPr id="42" name="Text 40"/>
          <p:cNvSpPr/>
          <p:nvPr/>
        </p:nvSpPr>
        <p:spPr>
          <a:xfrm>
            <a:off x="8201263" y="3197185"/>
            <a:ext cx="2731770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3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Tesla source files</a:t>
            </a:r>
            <a:endParaRPr lang="en-US" sz="1300" dirty="0"/>
          </a:p>
        </p:txBody>
      </p:sp>
      <p:sp>
        <p:nvSpPr>
          <p:cNvPr id="43" name="Text 41"/>
          <p:cNvSpPr/>
          <p:nvPr/>
        </p:nvSpPr>
        <p:spPr>
          <a:xfrm>
            <a:off x="11112222" y="2041922"/>
            <a:ext cx="2731889" cy="556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350"/>
              </a:lnSpc>
              <a:buNone/>
            </a:pPr>
            <a:r>
              <a:rPr lang="en-US" sz="43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615</a:t>
            </a:r>
            <a:endParaRPr lang="en-US" sz="4350" dirty="0"/>
          </a:p>
        </p:txBody>
      </p:sp>
      <p:sp>
        <p:nvSpPr>
          <p:cNvPr id="44" name="Text 42"/>
          <p:cNvSpPr/>
          <p:nvPr/>
        </p:nvSpPr>
        <p:spPr>
          <a:xfrm>
            <a:off x="11423809" y="2790349"/>
            <a:ext cx="2108716" cy="263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Indexed Chunks</a:t>
            </a:r>
            <a:endParaRPr lang="en-US" sz="1650" dirty="0"/>
          </a:p>
        </p:txBody>
      </p:sp>
      <p:sp>
        <p:nvSpPr>
          <p:cNvPr id="45" name="Text 43"/>
          <p:cNvSpPr/>
          <p:nvPr/>
        </p:nvSpPr>
        <p:spPr>
          <a:xfrm>
            <a:off x="11112222" y="3197185"/>
            <a:ext cx="2731889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3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Searchable segments</a:t>
            </a:r>
            <a:endParaRPr lang="en-US" sz="1300" dirty="0"/>
          </a:p>
        </p:txBody>
      </p:sp>
      <p:sp>
        <p:nvSpPr>
          <p:cNvPr id="46" name="Text 44"/>
          <p:cNvSpPr/>
          <p:nvPr/>
        </p:nvSpPr>
        <p:spPr>
          <a:xfrm>
            <a:off x="8201263" y="3608070"/>
            <a:ext cx="5642848" cy="4993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Our comprehensive dataset spans multiple document types to provide broad coverage of Tesla knowledge:</a:t>
            </a:r>
            <a:endParaRPr lang="en-US" sz="1300" dirty="0"/>
          </a:p>
        </p:txBody>
      </p:sp>
      <p:sp>
        <p:nvSpPr>
          <p:cNvPr id="47" name="Text 45"/>
          <p:cNvSpPr/>
          <p:nvPr/>
        </p:nvSpPr>
        <p:spPr>
          <a:xfrm>
            <a:off x="8201263" y="4236363"/>
            <a:ext cx="5642848" cy="9987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3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Privacy Policy documentation</a:t>
            </a:r>
            <a:endParaRPr lang="en-US" sz="1300" dirty="0"/>
          </a:p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3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Terms of Service agreements</a:t>
            </a:r>
            <a:endParaRPr lang="en-US" sz="1300" dirty="0"/>
          </a:p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3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Owner's Manual technical specs</a:t>
            </a:r>
            <a:endParaRPr lang="en-US" sz="1300" dirty="0"/>
          </a:p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3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Impact Report sustainability data</a:t>
            </a:r>
            <a:endParaRPr lang="en-US" sz="13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82704"/>
            <a:ext cx="3869055" cy="465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50"/>
              </a:lnSpc>
              <a:buNone/>
            </a:pPr>
            <a:r>
              <a:rPr lang="en-US" sz="29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Streamlit Application </a:t>
            </a:r>
            <a:endParaRPr lang="en-US" sz="2900" dirty="0"/>
          </a:p>
        </p:txBody>
      </p:sp>
      <p:sp>
        <p:nvSpPr>
          <p:cNvPr id="3" name="Text 1"/>
          <p:cNvSpPr/>
          <p:nvPr/>
        </p:nvSpPr>
        <p:spPr>
          <a:xfrm>
            <a:off x="793790" y="1371124"/>
            <a:ext cx="13042821" cy="208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endParaRPr lang="en-US" sz="1150" dirty="0"/>
          </a:p>
        </p:txBody>
      </p:sp>
      <p:sp>
        <p:nvSpPr>
          <p:cNvPr id="4" name="Text 2"/>
          <p:cNvSpPr/>
          <p:nvPr/>
        </p:nvSpPr>
        <p:spPr>
          <a:xfrm>
            <a:off x="793790" y="1746885"/>
            <a:ext cx="2232779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1. Login Page</a:t>
            </a:r>
            <a:endParaRPr lang="en-US" sz="17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193250"/>
            <a:ext cx="9725025" cy="535352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2026-02-11T11:15:38Z</dcterms:created>
  <dcterms:modified xsi:type="dcterms:W3CDTF">2026-02-11T11:15:38Z</dcterms:modified>
</cp:coreProperties>
</file>